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94" r:id="rId5"/>
    <p:sldId id="300" r:id="rId6"/>
    <p:sldId id="284" r:id="rId7"/>
    <p:sldId id="279" r:id="rId8"/>
    <p:sldId id="301" r:id="rId9"/>
    <p:sldId id="304" r:id="rId10"/>
    <p:sldId id="305" r:id="rId11"/>
    <p:sldId id="282" r:id="rId12"/>
    <p:sldId id="297" r:id="rId13"/>
    <p:sldId id="286" r:id="rId14"/>
    <p:sldId id="296" r:id="rId15"/>
    <p:sldId id="292" r:id="rId16"/>
    <p:sldId id="288" r:id="rId17"/>
    <p:sldId id="298" r:id="rId18"/>
    <p:sldId id="287" r:id="rId19"/>
    <p:sldId id="264" r:id="rId20"/>
    <p:sldId id="306" r:id="rId21"/>
    <p:sldId id="307" r:id="rId22"/>
    <p:sldId id="290" r:id="rId23"/>
    <p:sldId id="289" r:id="rId24"/>
    <p:sldId id="291" r:id="rId25"/>
  </p:sldIdLst>
  <p:sldSz cx="12192000" cy="6858000"/>
  <p:notesSz cx="7102475" cy="10233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147"/>
    <a:srgbClr val="FFAC00"/>
    <a:srgbClr val="785EEC"/>
    <a:srgbClr val="18BEC4"/>
    <a:srgbClr val="D8267F"/>
    <a:srgbClr val="00A6B8"/>
    <a:srgbClr val="FA6100"/>
    <a:srgbClr val="AED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7" d="100"/>
          <a:sy n="67" d="100"/>
        </p:scale>
        <p:origin x="452"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8AA6505-F9F9-4608-8BC3-ED320C7CFCEE}" type="datetimeFigureOut">
              <a:rPr lang="en-GB" smtClean="0"/>
              <a:t>12/12/2023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135521-EE3B-49AA-81B4-13FBECF180C3}" type="slidenum">
              <a:rPr lang="en-GB" smtClean="0"/>
              <a:t>‹#›</a:t>
            </a:fld>
            <a:endParaRPr lang="en-GB"/>
          </a:p>
        </p:txBody>
      </p:sp>
    </p:spTree>
    <p:extLst>
      <p:ext uri="{BB962C8B-B14F-4D97-AF65-F5344CB8AC3E}">
        <p14:creationId xmlns:p14="http://schemas.microsoft.com/office/powerpoint/2010/main" val="4175279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AA6505-F9F9-4608-8BC3-ED320C7CFCEE}" type="datetimeFigureOut">
              <a:rPr lang="en-GB" smtClean="0"/>
              <a:t>12/12/2023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135521-EE3B-49AA-81B4-13FBECF180C3}" type="slidenum">
              <a:rPr lang="en-GB" smtClean="0"/>
              <a:t>‹#›</a:t>
            </a:fld>
            <a:endParaRPr lang="en-GB"/>
          </a:p>
        </p:txBody>
      </p:sp>
    </p:spTree>
    <p:extLst>
      <p:ext uri="{BB962C8B-B14F-4D97-AF65-F5344CB8AC3E}">
        <p14:creationId xmlns:p14="http://schemas.microsoft.com/office/powerpoint/2010/main" val="216059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AA6505-F9F9-4608-8BC3-ED320C7CFCEE}" type="datetimeFigureOut">
              <a:rPr lang="en-GB" smtClean="0"/>
              <a:t>12/12/2023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135521-EE3B-49AA-81B4-13FBECF180C3}" type="slidenum">
              <a:rPr lang="en-GB" smtClean="0"/>
              <a:t>‹#›</a:t>
            </a:fld>
            <a:endParaRPr lang="en-GB"/>
          </a:p>
        </p:txBody>
      </p:sp>
    </p:spTree>
    <p:extLst>
      <p:ext uri="{BB962C8B-B14F-4D97-AF65-F5344CB8AC3E}">
        <p14:creationId xmlns:p14="http://schemas.microsoft.com/office/powerpoint/2010/main" val="1473801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AA6505-F9F9-4608-8BC3-ED320C7CFCEE}" type="datetimeFigureOut">
              <a:rPr lang="en-GB" smtClean="0"/>
              <a:t>12/12/2023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135521-EE3B-49AA-81B4-13FBECF180C3}" type="slidenum">
              <a:rPr lang="en-GB" smtClean="0"/>
              <a:t>‹#›</a:t>
            </a:fld>
            <a:endParaRPr lang="en-GB"/>
          </a:p>
        </p:txBody>
      </p:sp>
    </p:spTree>
    <p:extLst>
      <p:ext uri="{BB962C8B-B14F-4D97-AF65-F5344CB8AC3E}">
        <p14:creationId xmlns:p14="http://schemas.microsoft.com/office/powerpoint/2010/main" val="1407195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AA6505-F9F9-4608-8BC3-ED320C7CFCEE}" type="datetimeFigureOut">
              <a:rPr lang="en-GB" smtClean="0"/>
              <a:t>12/12/2023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135521-EE3B-49AA-81B4-13FBECF180C3}" type="slidenum">
              <a:rPr lang="en-GB" smtClean="0"/>
              <a:t>‹#›</a:t>
            </a:fld>
            <a:endParaRPr lang="en-GB"/>
          </a:p>
        </p:txBody>
      </p:sp>
    </p:spTree>
    <p:extLst>
      <p:ext uri="{BB962C8B-B14F-4D97-AF65-F5344CB8AC3E}">
        <p14:creationId xmlns:p14="http://schemas.microsoft.com/office/powerpoint/2010/main" val="2774994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8AA6505-F9F9-4608-8BC3-ED320C7CFCEE}" type="datetimeFigureOut">
              <a:rPr lang="en-GB" smtClean="0"/>
              <a:t>12/12/2023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135521-EE3B-49AA-81B4-13FBECF180C3}" type="slidenum">
              <a:rPr lang="en-GB" smtClean="0"/>
              <a:t>‹#›</a:t>
            </a:fld>
            <a:endParaRPr lang="en-GB"/>
          </a:p>
        </p:txBody>
      </p:sp>
    </p:spTree>
    <p:extLst>
      <p:ext uri="{BB962C8B-B14F-4D97-AF65-F5344CB8AC3E}">
        <p14:creationId xmlns:p14="http://schemas.microsoft.com/office/powerpoint/2010/main" val="313149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8AA6505-F9F9-4608-8BC3-ED320C7CFCEE}" type="datetimeFigureOut">
              <a:rPr lang="en-GB" smtClean="0"/>
              <a:t>12/12/2023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4135521-EE3B-49AA-81B4-13FBECF180C3}" type="slidenum">
              <a:rPr lang="en-GB" smtClean="0"/>
              <a:t>‹#›</a:t>
            </a:fld>
            <a:endParaRPr lang="en-GB"/>
          </a:p>
        </p:txBody>
      </p:sp>
    </p:spTree>
    <p:extLst>
      <p:ext uri="{BB962C8B-B14F-4D97-AF65-F5344CB8AC3E}">
        <p14:creationId xmlns:p14="http://schemas.microsoft.com/office/powerpoint/2010/main" val="752104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8AA6505-F9F9-4608-8BC3-ED320C7CFCEE}" type="datetimeFigureOut">
              <a:rPr lang="en-GB" smtClean="0"/>
              <a:t>12/12/2023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4135521-EE3B-49AA-81B4-13FBECF180C3}" type="slidenum">
              <a:rPr lang="en-GB" smtClean="0"/>
              <a:t>‹#›</a:t>
            </a:fld>
            <a:endParaRPr lang="en-GB"/>
          </a:p>
        </p:txBody>
      </p:sp>
    </p:spTree>
    <p:extLst>
      <p:ext uri="{BB962C8B-B14F-4D97-AF65-F5344CB8AC3E}">
        <p14:creationId xmlns:p14="http://schemas.microsoft.com/office/powerpoint/2010/main" val="3277664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A6505-F9F9-4608-8BC3-ED320C7CFCEE}" type="datetimeFigureOut">
              <a:rPr lang="en-GB" smtClean="0"/>
              <a:t>12/12/2023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4135521-EE3B-49AA-81B4-13FBECF180C3}" type="slidenum">
              <a:rPr lang="en-GB" smtClean="0"/>
              <a:t>‹#›</a:t>
            </a:fld>
            <a:endParaRPr lang="en-GB"/>
          </a:p>
        </p:txBody>
      </p:sp>
    </p:spTree>
    <p:extLst>
      <p:ext uri="{BB962C8B-B14F-4D97-AF65-F5344CB8AC3E}">
        <p14:creationId xmlns:p14="http://schemas.microsoft.com/office/powerpoint/2010/main" val="1273196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AA6505-F9F9-4608-8BC3-ED320C7CFCEE}" type="datetimeFigureOut">
              <a:rPr lang="en-GB" smtClean="0"/>
              <a:t>12/12/2023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135521-EE3B-49AA-81B4-13FBECF180C3}" type="slidenum">
              <a:rPr lang="en-GB" smtClean="0"/>
              <a:t>‹#›</a:t>
            </a:fld>
            <a:endParaRPr lang="en-GB"/>
          </a:p>
        </p:txBody>
      </p:sp>
    </p:spTree>
    <p:extLst>
      <p:ext uri="{BB962C8B-B14F-4D97-AF65-F5344CB8AC3E}">
        <p14:creationId xmlns:p14="http://schemas.microsoft.com/office/powerpoint/2010/main" val="1164217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AA6505-F9F9-4608-8BC3-ED320C7CFCEE}" type="datetimeFigureOut">
              <a:rPr lang="en-GB" smtClean="0"/>
              <a:t>12/12/2023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135521-EE3B-49AA-81B4-13FBECF180C3}" type="slidenum">
              <a:rPr lang="en-GB" smtClean="0"/>
              <a:t>‹#›</a:t>
            </a:fld>
            <a:endParaRPr lang="en-GB"/>
          </a:p>
        </p:txBody>
      </p:sp>
    </p:spTree>
    <p:extLst>
      <p:ext uri="{BB962C8B-B14F-4D97-AF65-F5344CB8AC3E}">
        <p14:creationId xmlns:p14="http://schemas.microsoft.com/office/powerpoint/2010/main" val="3407835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AA6505-F9F9-4608-8BC3-ED320C7CFCEE}" type="datetimeFigureOut">
              <a:rPr lang="en-GB" smtClean="0"/>
              <a:t>12/12/2023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135521-EE3B-49AA-81B4-13FBECF180C3}" type="slidenum">
              <a:rPr lang="en-GB" smtClean="0"/>
              <a:t>‹#›</a:t>
            </a:fld>
            <a:endParaRPr lang="en-GB"/>
          </a:p>
        </p:txBody>
      </p:sp>
    </p:spTree>
    <p:extLst>
      <p:ext uri="{BB962C8B-B14F-4D97-AF65-F5344CB8AC3E}">
        <p14:creationId xmlns:p14="http://schemas.microsoft.com/office/powerpoint/2010/main" val="1190522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IT@bioescalator.co.u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bioescalator.reception@medsci.ox.ac.uk" TargetMode="External"/><Relationship Id="rId2" Type="http://schemas.openxmlformats.org/officeDocument/2006/relationships/hyperlink" Target="https://oxford-bioescalator.calpendo.com/#calendar"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jpeg"/><Relationship Id="rId5" Type="http://schemas.microsoft.com/office/2007/relationships/hdphoto" Target="../media/hdphoto1.wdp"/><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bioescalator.reception@medsci.ox.ac.uk" TargetMode="External"/><Relationship Id="rId2" Type="http://schemas.openxmlformats.org/officeDocument/2006/relationships/hyperlink" Target="https://www.bioescalator.ox.ac.uk/bioescalator-intranet/homepage"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bioescalator.reception@medsci.ox.ac.u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bioescalator.reception@medsci.ox.ac.u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bioescalator.reception@medsci.ox.ac.u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travel.admin.ox.ac.uk/bike/security#collapse1003946" TargetMode="External"/><Relationship Id="rId2" Type="http://schemas.openxmlformats.org/officeDocument/2006/relationships/hyperlink" Target="https://www.connectingoxford.co.uk/wp-content/uploads/2021/01/OxfordCycleandWalkingNetworkMap.jpg"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33"/>
            <a:ext cx="12192000" cy="6856467"/>
          </a:xfrm>
          <a:prstGeom prst="rect">
            <a:avLst/>
          </a:prstGeom>
        </p:spPr>
      </p:pic>
      <p:pic>
        <p:nvPicPr>
          <p:cNvPr id="17" name="Picture 16" descr="A close-up of logos&#10;&#10;Description automatically generated with low confidence">
            <a:extLst>
              <a:ext uri="{FF2B5EF4-FFF2-40B4-BE49-F238E27FC236}">
                <a16:creationId xmlns:a16="http://schemas.microsoft.com/office/drawing/2014/main" id="{B78C6BA7-DF5D-C611-07DA-C691E60ED3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0816" y="2025801"/>
            <a:ext cx="5430368" cy="2806398"/>
          </a:xfrm>
          <a:prstGeom prst="rect">
            <a:avLst/>
          </a:prstGeom>
        </p:spPr>
      </p:pic>
    </p:spTree>
    <p:extLst>
      <p:ext uri="{BB962C8B-B14F-4D97-AF65-F5344CB8AC3E}">
        <p14:creationId xmlns:p14="http://schemas.microsoft.com/office/powerpoint/2010/main" val="1274999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tent Placeholder 5"/>
          <p:cNvSpPr txBox="1">
            <a:spLocks/>
          </p:cNvSpPr>
          <p:nvPr/>
        </p:nvSpPr>
        <p:spPr>
          <a:xfrm>
            <a:off x="696000" y="1818000"/>
            <a:ext cx="10800000" cy="504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endParaRPr lang="en-GB" sz="2200" dirty="0">
              <a:solidFill>
                <a:srgbClr val="002060"/>
              </a:solidFill>
              <a:latin typeface="Arial" panose="020B0604020202020204" pitchFamily="34" charset="0"/>
              <a:cs typeface="Arial" panose="020B0604020202020204" pitchFamily="34" charset="0"/>
            </a:endParaRPr>
          </a:p>
        </p:txBody>
      </p:sp>
      <p:graphicFrame>
        <p:nvGraphicFramePr>
          <p:cNvPr id="2" name="Table 2">
            <a:extLst>
              <a:ext uri="{FF2B5EF4-FFF2-40B4-BE49-F238E27FC236}">
                <a16:creationId xmlns:a16="http://schemas.microsoft.com/office/drawing/2014/main" id="{05E33BA4-E1D9-4C84-9FD5-E92EF64F8A1F}"/>
              </a:ext>
            </a:extLst>
          </p:cNvPr>
          <p:cNvGraphicFramePr>
            <a:graphicFrameLocks noGrp="1"/>
          </p:cNvGraphicFramePr>
          <p:nvPr>
            <p:extLst>
              <p:ext uri="{D42A27DB-BD31-4B8C-83A1-F6EECF244321}">
                <p14:modId xmlns:p14="http://schemas.microsoft.com/office/powerpoint/2010/main" val="370238888"/>
              </p:ext>
            </p:extLst>
          </p:nvPr>
        </p:nvGraphicFramePr>
        <p:xfrm>
          <a:off x="696000" y="1247779"/>
          <a:ext cx="10800000" cy="4881354"/>
        </p:xfrm>
        <a:graphic>
          <a:graphicData uri="http://schemas.openxmlformats.org/drawingml/2006/table">
            <a:tbl>
              <a:tblPr firstRow="1" bandRow="1">
                <a:tableStyleId>{5C22544A-7EE6-4342-B048-85BDC9FD1C3A}</a:tableStyleId>
              </a:tblPr>
              <a:tblGrid>
                <a:gridCol w="1216690">
                  <a:extLst>
                    <a:ext uri="{9D8B030D-6E8A-4147-A177-3AD203B41FA5}">
                      <a16:colId xmlns:a16="http://schemas.microsoft.com/office/drawing/2014/main" val="2438355353"/>
                    </a:ext>
                  </a:extLst>
                </a:gridCol>
                <a:gridCol w="9583310">
                  <a:extLst>
                    <a:ext uri="{9D8B030D-6E8A-4147-A177-3AD203B41FA5}">
                      <a16:colId xmlns:a16="http://schemas.microsoft.com/office/drawing/2014/main" val="785285892"/>
                    </a:ext>
                  </a:extLst>
                </a:gridCol>
              </a:tblGrid>
              <a:tr h="559991">
                <a:tc gridSpan="2">
                  <a:txBody>
                    <a:bodyPr/>
                    <a:lstStyle/>
                    <a:p>
                      <a:pPr algn="ctr"/>
                      <a:r>
                        <a:rPr lang="en-GB" sz="3000" dirty="0">
                          <a:solidFill>
                            <a:schemeClr val="bg1"/>
                          </a:solidFill>
                          <a:latin typeface="Arial" panose="020B0604020202020204" pitchFamily="34" charset="0"/>
                          <a:cs typeface="Arial" panose="020B0604020202020204" pitchFamily="34" charset="0"/>
                        </a:rPr>
                        <a:t>Park &amp; Ride</a:t>
                      </a:r>
                    </a:p>
                  </a:txBody>
                  <a:tcPr anchor="ctr">
                    <a:lnL w="9525" cap="flat" cmpd="sng" algn="ctr">
                      <a:solidFill>
                        <a:srgbClr val="FFAC00"/>
                      </a:solidFill>
                      <a:prstDash val="solid"/>
                      <a:round/>
                      <a:headEnd type="none" w="med" len="med"/>
                      <a:tailEnd type="none" w="med" len="med"/>
                    </a:lnL>
                    <a:lnR w="9525" cap="flat" cmpd="sng" algn="ctr">
                      <a:solidFill>
                        <a:srgbClr val="FFAC00"/>
                      </a:solidFill>
                      <a:prstDash val="solid"/>
                      <a:round/>
                      <a:headEnd type="none" w="med" len="med"/>
                      <a:tailEnd type="none" w="med" len="med"/>
                    </a:lnR>
                    <a:lnT w="9525" cap="flat" cmpd="sng" algn="ctr">
                      <a:solidFill>
                        <a:srgbClr val="FFAC00"/>
                      </a:solidFill>
                      <a:prstDash val="solid"/>
                      <a:round/>
                      <a:headEnd type="none" w="med" len="med"/>
                      <a:tailEnd type="none" w="med" len="med"/>
                    </a:lnT>
                    <a:solidFill>
                      <a:srgbClr val="FFAC00"/>
                    </a:solidFill>
                  </a:tcPr>
                </a:tc>
                <a:tc hMerge="1">
                  <a:txBody>
                    <a:bodyPr/>
                    <a:lstStyle/>
                    <a:p>
                      <a:endParaRPr lang="en-GB"/>
                    </a:p>
                  </a:txBody>
                  <a:tcPr/>
                </a:tc>
                <a:extLst>
                  <a:ext uri="{0D108BD9-81ED-4DB2-BD59-A6C34878D82A}">
                    <a16:rowId xmlns:a16="http://schemas.microsoft.com/office/drawing/2014/main" val="3062923660"/>
                  </a:ext>
                </a:extLst>
              </a:tr>
              <a:tr h="2252502">
                <a:tc gridSpan="2">
                  <a:txBody>
                    <a:bodyPr/>
                    <a:lstStyle/>
                    <a:p>
                      <a:pPr marL="342900" indent="-342900" algn="l">
                        <a:lnSpc>
                          <a:spcPct val="107000"/>
                        </a:lnSpc>
                        <a:spcAft>
                          <a:spcPts val="800"/>
                        </a:spcAft>
                        <a:buFont typeface="Arial" panose="020B0604020202020204" pitchFamily="34" charset="0"/>
                        <a:buChar char="•"/>
                      </a:pPr>
                      <a:r>
                        <a:rPr lang="en-GB" sz="2200" b="0" i="0" kern="1200" dirty="0">
                          <a:solidFill>
                            <a:srgbClr val="002147"/>
                          </a:solidFill>
                          <a:effectLst/>
                          <a:latin typeface="Arial" panose="020B0604020202020204" pitchFamily="34" charset="0"/>
                          <a:ea typeface="+mn-ea"/>
                          <a:cs typeface="Arial" panose="020B0604020202020204" pitchFamily="34" charset="0"/>
                        </a:rPr>
                        <a:t>We encourage the use of sustainable travel and public transport options</a:t>
                      </a:r>
                      <a:endParaRPr lang="en-GB" sz="2200" dirty="0">
                        <a:solidFill>
                          <a:srgbClr val="002147"/>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lgn="l">
                        <a:lnSpc>
                          <a:spcPct val="107000"/>
                        </a:lnSpc>
                        <a:spcAft>
                          <a:spcPts val="800"/>
                        </a:spcAft>
                        <a:buFont typeface="Arial" panose="020B0604020202020204" pitchFamily="34" charset="0"/>
                        <a:buChar char="•"/>
                      </a:pPr>
                      <a:r>
                        <a:rPr lang="en-GB" sz="2200" dirty="0">
                          <a:solidFill>
                            <a:srgbClr val="002147"/>
                          </a:solidFill>
                          <a:effectLst/>
                          <a:latin typeface="Arial" panose="020B0604020202020204" pitchFamily="34" charset="0"/>
                          <a:ea typeface="Calibri" panose="020F0502020204030204" pitchFamily="34" charset="0"/>
                          <a:cs typeface="Arial" panose="020B0604020202020204" pitchFamily="34" charset="0"/>
                        </a:rPr>
                        <a:t>The 700 service operated by Stagecoach, runs Monday to Friday and there is a stop next to Innovation Building. </a:t>
                      </a:r>
                    </a:p>
                    <a:p>
                      <a:pPr marL="342900" indent="-342900" algn="l">
                        <a:lnSpc>
                          <a:spcPct val="107000"/>
                        </a:lnSpc>
                        <a:spcAft>
                          <a:spcPts val="800"/>
                        </a:spcAft>
                        <a:buFont typeface="Arial" panose="020B0604020202020204" pitchFamily="34" charset="0"/>
                        <a:buChar char="•"/>
                      </a:pPr>
                      <a:r>
                        <a:rPr lang="en-GB" sz="2200" b="1" dirty="0">
                          <a:solidFill>
                            <a:srgbClr val="002147"/>
                          </a:solidFill>
                          <a:effectLst/>
                          <a:latin typeface="Arial" panose="020B0604020202020204" pitchFamily="34" charset="0"/>
                          <a:ea typeface="Calibri" panose="020F0502020204030204" pitchFamily="34" charset="0"/>
                          <a:cs typeface="Arial" panose="020B0604020202020204" pitchFamily="34" charset="0"/>
                        </a:rPr>
                        <a:t>700    </a:t>
                      </a:r>
                      <a:r>
                        <a:rPr lang="en-GB" sz="2200" dirty="0">
                          <a:solidFill>
                            <a:srgbClr val="002147"/>
                          </a:solidFill>
                          <a:effectLst/>
                          <a:latin typeface="Arial" panose="020B0604020202020204" pitchFamily="34" charset="0"/>
                          <a:ea typeface="Calibri" panose="020F0502020204030204" pitchFamily="34" charset="0"/>
                          <a:cs typeface="Arial" panose="020B0604020202020204" pitchFamily="34" charset="0"/>
                        </a:rPr>
                        <a:t>Thornhill Park &amp; Ride and Oxford Parkway: stop at Old Road Campus </a:t>
                      </a:r>
                    </a:p>
                  </a:txBody>
                  <a:tcPr anchor="ctr">
                    <a:lnL w="9525" cap="flat" cmpd="sng" algn="ctr">
                      <a:solidFill>
                        <a:srgbClr val="FFAC00"/>
                      </a:solidFill>
                      <a:prstDash val="solid"/>
                      <a:round/>
                      <a:headEnd type="none" w="med" len="med"/>
                      <a:tailEnd type="none" w="med" len="med"/>
                    </a:lnL>
                    <a:lnR w="9525" cap="flat" cmpd="sng" algn="ctr">
                      <a:solidFill>
                        <a:srgbClr val="FFAC00"/>
                      </a:solidFill>
                      <a:prstDash val="solid"/>
                      <a:round/>
                      <a:headEnd type="none" w="med" len="med"/>
                      <a:tailEnd type="none" w="med" len="med"/>
                    </a:lnR>
                    <a:lnB w="12700" cap="flat" cmpd="sng" algn="ctr">
                      <a:no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2610441905"/>
                  </a:ext>
                </a:extLst>
              </a:tr>
              <a:tr h="573033">
                <a:tc gridSpan="2">
                  <a:txBody>
                    <a:bodyPr/>
                    <a:lstStyle/>
                    <a:p>
                      <a:pPr marL="0" marR="0" lvl="0" indent="0" algn="ctr"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GB" sz="3000" b="1" dirty="0">
                          <a:solidFill>
                            <a:schemeClr val="bg1"/>
                          </a:solidFill>
                          <a:latin typeface="Arial" panose="020B0604020202020204" pitchFamily="34" charset="0"/>
                          <a:cs typeface="Arial" panose="020B0604020202020204" pitchFamily="34" charset="0"/>
                        </a:rPr>
                        <a:t>Bus line to Old Road Campus</a:t>
                      </a:r>
                    </a:p>
                  </a:txBody>
                  <a:tcPr anchor="ctr">
                    <a:lnL w="9525" cap="flat" cmpd="sng" algn="ctr">
                      <a:solidFill>
                        <a:srgbClr val="FFAC00"/>
                      </a:solidFill>
                      <a:prstDash val="solid"/>
                      <a:round/>
                      <a:headEnd type="none" w="med" len="med"/>
                      <a:tailEnd type="none" w="med" len="med"/>
                    </a:lnL>
                    <a:lnR w="9525" cap="flat" cmpd="sng" algn="ctr">
                      <a:solidFill>
                        <a:srgbClr val="FFAC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AC00"/>
                    </a:solidFill>
                  </a:tcPr>
                </a:tc>
                <a:tc hMerge="1">
                  <a:txBody>
                    <a:bodyPr/>
                    <a:lstStyle/>
                    <a:p>
                      <a:endParaRPr lang="en-GB"/>
                    </a:p>
                  </a:txBody>
                  <a:tcPr/>
                </a:tc>
                <a:extLst>
                  <a:ext uri="{0D108BD9-81ED-4DB2-BD59-A6C34878D82A}">
                    <a16:rowId xmlns:a16="http://schemas.microsoft.com/office/drawing/2014/main" val="2989674090"/>
                  </a:ext>
                </a:extLst>
              </a:tr>
              <a:tr h="593036">
                <a:tc>
                  <a:txBody>
                    <a:bodyPr/>
                    <a:lstStyle/>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2200" b="1" dirty="0">
                          <a:solidFill>
                            <a:srgbClr val="002147"/>
                          </a:solidFill>
                          <a:effectLst/>
                          <a:latin typeface="Arial" panose="020B0604020202020204" pitchFamily="34" charset="0"/>
                          <a:ea typeface="Times New Roman" panose="02020603050405020304" pitchFamily="18" charset="0"/>
                          <a:cs typeface="Arial" panose="020B0604020202020204" pitchFamily="34" charset="0"/>
                        </a:rPr>
                        <a:t>15</a:t>
                      </a:r>
                      <a:r>
                        <a:rPr lang="en-GB" sz="2200" b="1" dirty="0">
                          <a:solidFill>
                            <a:srgbClr val="002147"/>
                          </a:solidFill>
                          <a:effectLst/>
                          <a:latin typeface="Arial" panose="020B0604020202020204" pitchFamily="34" charset="0"/>
                          <a:ea typeface="Calibri" panose="020F0502020204030204" pitchFamily="34" charset="0"/>
                          <a:cs typeface="Arial" panose="020B0604020202020204" pitchFamily="34" charset="0"/>
                        </a:rPr>
                        <a:t>      </a:t>
                      </a:r>
                    </a:p>
                  </a:txBody>
                  <a:tcPr anchor="ctr">
                    <a:lnL w="9525" cap="flat" cmpd="sng" algn="ctr">
                      <a:solidFill>
                        <a:srgbClr val="FFAC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GB" sz="2200" b="0" dirty="0">
                          <a:solidFill>
                            <a:srgbClr val="002147"/>
                          </a:solidFill>
                          <a:effectLst/>
                          <a:latin typeface="Arial" panose="020B0604020202020204" pitchFamily="34" charset="0"/>
                          <a:ea typeface="Times New Roman" panose="02020603050405020304" pitchFamily="18" charset="0"/>
                          <a:cs typeface="Arial" panose="020B0604020202020204" pitchFamily="34" charset="0"/>
                        </a:rPr>
                        <a:t>City Centre to Wood Farm</a:t>
                      </a:r>
                    </a:p>
                  </a:txBody>
                  <a:tcPr anchor="ctr">
                    <a:lnL w="12700" cap="flat" cmpd="sng" algn="ctr">
                      <a:noFill/>
                      <a:prstDash val="solid"/>
                      <a:round/>
                      <a:headEnd type="none" w="med" len="med"/>
                      <a:tailEnd type="none" w="med" len="med"/>
                    </a:lnL>
                    <a:lnR w="9525" cap="flat" cmpd="sng" algn="ctr">
                      <a:solidFill>
                        <a:srgbClr val="FFAC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3250359"/>
                  </a:ext>
                </a:extLst>
              </a:tr>
              <a:tr h="902792">
                <a:tc>
                  <a:txBody>
                    <a:bodyPr/>
                    <a:lstStyle/>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2200" b="1" dirty="0">
                          <a:solidFill>
                            <a:srgbClr val="002147"/>
                          </a:solidFill>
                          <a:effectLst/>
                          <a:latin typeface="Arial" panose="020B0604020202020204" pitchFamily="34" charset="0"/>
                          <a:ea typeface="Times New Roman" panose="02020603050405020304" pitchFamily="18" charset="0"/>
                          <a:cs typeface="Arial" panose="020B0604020202020204" pitchFamily="34" charset="0"/>
                        </a:rPr>
                        <a:t>ST2</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lang="en-GB" sz="2200" b="1" dirty="0">
                        <a:solidFill>
                          <a:srgbClr val="002147"/>
                        </a:solidFill>
                        <a:effectLst/>
                        <a:latin typeface="Arial" panose="020B0604020202020204" pitchFamily="34" charset="0"/>
                        <a:ea typeface="Times New Roman" panose="02020603050405020304" pitchFamily="18" charset="0"/>
                        <a:cs typeface="Arial" panose="020B0604020202020204" pitchFamily="34" charset="0"/>
                      </a:endParaRPr>
                    </a:p>
                  </a:txBody>
                  <a:tcPr>
                    <a:lnL w="9525" cap="flat" cmpd="sng" algn="ctr">
                      <a:solidFill>
                        <a:srgbClr val="FFAC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AC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GB" sz="2200" b="0" dirty="0">
                          <a:solidFill>
                            <a:srgbClr val="002147"/>
                          </a:solidFill>
                          <a:effectLst/>
                          <a:latin typeface="Arial" panose="020B0604020202020204" pitchFamily="34" charset="0"/>
                          <a:ea typeface="Times New Roman" panose="02020603050405020304" pitchFamily="18" charset="0"/>
                          <a:cs typeface="Arial" panose="020B0604020202020204" pitchFamily="34" charset="0"/>
                        </a:rPr>
                        <a:t>Science Transit Shuttle: </a:t>
                      </a:r>
                      <a:r>
                        <a:rPr lang="en-GB" sz="2200" b="0" i="0" kern="1200" dirty="0">
                          <a:solidFill>
                            <a:srgbClr val="002147"/>
                          </a:solidFill>
                          <a:effectLst/>
                          <a:latin typeface="Arial" panose="020B0604020202020204" pitchFamily="34" charset="0"/>
                          <a:ea typeface="+mn-ea"/>
                          <a:cs typeface="Arial" panose="020B0604020202020204" pitchFamily="34" charset="0"/>
                        </a:rPr>
                        <a:t>JR Hospital, Old Road Campus, University Science Area, Oxford Rail Station, Seacourt </a:t>
                      </a:r>
                      <a:r>
                        <a:rPr lang="en-GB" sz="2200" b="0" i="0" kern="1200" dirty="0" err="1">
                          <a:solidFill>
                            <a:srgbClr val="002147"/>
                          </a:solidFill>
                          <a:effectLst/>
                          <a:latin typeface="Arial" panose="020B0604020202020204" pitchFamily="34" charset="0"/>
                          <a:ea typeface="+mn-ea"/>
                          <a:cs typeface="Arial" panose="020B0604020202020204" pitchFamily="34" charset="0"/>
                        </a:rPr>
                        <a:t>Park&amp;Ride</a:t>
                      </a:r>
                      <a:r>
                        <a:rPr lang="en-GB" sz="2200" b="0" i="0" kern="1200" dirty="0">
                          <a:solidFill>
                            <a:srgbClr val="002147"/>
                          </a:solidFill>
                          <a:effectLst/>
                          <a:latin typeface="Arial" panose="020B0604020202020204" pitchFamily="34" charset="0"/>
                          <a:ea typeface="+mn-ea"/>
                          <a:cs typeface="Arial" panose="020B0604020202020204" pitchFamily="34" charset="0"/>
                        </a:rPr>
                        <a:t> and </a:t>
                      </a:r>
                      <a:r>
                        <a:rPr lang="en-GB" sz="2200" b="0" i="0" kern="1200" dirty="0" err="1">
                          <a:solidFill>
                            <a:srgbClr val="002147"/>
                          </a:solidFill>
                          <a:effectLst/>
                          <a:latin typeface="Arial" panose="020B0604020202020204" pitchFamily="34" charset="0"/>
                          <a:ea typeface="+mn-ea"/>
                          <a:cs typeface="Arial" panose="020B0604020202020204" pitchFamily="34" charset="0"/>
                        </a:rPr>
                        <a:t>Wytham</a:t>
                      </a:r>
                      <a:endParaRPr lang="en-GB" sz="2200" b="0" dirty="0">
                        <a:solidFill>
                          <a:srgbClr val="002147"/>
                        </a:solidFill>
                        <a:effectLst/>
                        <a:latin typeface="Arial" panose="020B0604020202020204" pitchFamily="34" charset="0"/>
                        <a:ea typeface="Times New Roman" panose="02020603050405020304" pitchFamily="18" charset="0"/>
                        <a:cs typeface="Arial" panose="020B0604020202020204" pitchFamily="34" charset="0"/>
                      </a:endParaRPr>
                    </a:p>
                  </a:txBody>
                  <a:tcPr>
                    <a:lnL w="12700" cap="flat" cmpd="sng" algn="ctr">
                      <a:noFill/>
                      <a:prstDash val="solid"/>
                      <a:round/>
                      <a:headEnd type="none" w="med" len="med"/>
                      <a:tailEnd type="none" w="med" len="med"/>
                    </a:lnL>
                    <a:lnR w="9525" cap="flat" cmpd="sng" algn="ctr">
                      <a:solidFill>
                        <a:srgbClr val="FFAC00"/>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AC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4655411"/>
                  </a:ext>
                </a:extLst>
              </a:tr>
            </a:tbl>
          </a:graphicData>
        </a:graphic>
      </p:graphicFrame>
      <p:sp>
        <p:nvSpPr>
          <p:cNvPr id="6" name="Title 4">
            <a:extLst>
              <a:ext uri="{FF2B5EF4-FFF2-40B4-BE49-F238E27FC236}">
                <a16:creationId xmlns:a16="http://schemas.microsoft.com/office/drawing/2014/main" id="{1C4E98DD-106E-9214-383D-D659A569E052}"/>
              </a:ext>
            </a:extLst>
          </p:cNvPr>
          <p:cNvSpPr txBox="1">
            <a:spLocks/>
          </p:cNvSpPr>
          <p:nvPr/>
        </p:nvSpPr>
        <p:spPr>
          <a:xfrm>
            <a:off x="257263" y="50334"/>
            <a:ext cx="11677474" cy="10800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600" dirty="0">
                <a:solidFill>
                  <a:srgbClr val="002147"/>
                </a:solidFill>
                <a:latin typeface="Arial" panose="020B0604020202020204" pitchFamily="34" charset="0"/>
                <a:cs typeface="Arial" panose="020B0604020202020204" pitchFamily="34" charset="0"/>
              </a:rPr>
              <a:t>Public Transport</a:t>
            </a:r>
          </a:p>
        </p:txBody>
      </p:sp>
      <p:pic>
        <p:nvPicPr>
          <p:cNvPr id="4" name="Picture 3" descr="A close-up of logos&#10;&#10;Description automatically generated with low confidence">
            <a:extLst>
              <a:ext uri="{FF2B5EF4-FFF2-40B4-BE49-F238E27FC236}">
                <a16:creationId xmlns:a16="http://schemas.microsoft.com/office/drawing/2014/main" id="{7550EAA4-0078-FB0E-863C-84018C6804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0504" y="0"/>
            <a:ext cx="1741496" cy="900000"/>
          </a:xfrm>
          <a:prstGeom prst="rect">
            <a:avLst/>
          </a:prstGeom>
        </p:spPr>
      </p:pic>
      <p:cxnSp>
        <p:nvCxnSpPr>
          <p:cNvPr id="5" name="Straight Connector 4">
            <a:extLst>
              <a:ext uri="{FF2B5EF4-FFF2-40B4-BE49-F238E27FC236}">
                <a16:creationId xmlns:a16="http://schemas.microsoft.com/office/drawing/2014/main" id="{A70AE2A7-6833-DD4D-5F47-9CDA617DF4ED}"/>
              </a:ext>
            </a:extLst>
          </p:cNvPr>
          <p:cNvCxnSpPr>
            <a:cxnSpLocks/>
          </p:cNvCxnSpPr>
          <p:nvPr/>
        </p:nvCxnSpPr>
        <p:spPr>
          <a:xfrm>
            <a:off x="-24000" y="1129615"/>
            <a:ext cx="12240000" cy="0"/>
          </a:xfrm>
          <a:prstGeom prst="line">
            <a:avLst/>
          </a:prstGeom>
          <a:ln>
            <a:solidFill>
              <a:srgbClr val="FA6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5915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tent Placeholder 5"/>
          <p:cNvSpPr txBox="1">
            <a:spLocks/>
          </p:cNvSpPr>
          <p:nvPr/>
        </p:nvSpPr>
        <p:spPr>
          <a:xfrm>
            <a:off x="696000" y="1818000"/>
            <a:ext cx="10800000" cy="5040000"/>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spcBef>
                <a:spcPts val="0"/>
              </a:spcBef>
              <a:buFont typeface="Arial" panose="020B0604020202020204" pitchFamily="34" charset="0"/>
              <a:buChar char="•"/>
            </a:pPr>
            <a:r>
              <a:rPr lang="en-GB" sz="2200" dirty="0">
                <a:solidFill>
                  <a:srgbClr val="002147"/>
                </a:solidFill>
                <a:latin typeface="Arial" panose="020B0604020202020204" pitchFamily="34" charset="0"/>
                <a:cs typeface="Arial" panose="020B0604020202020204" pitchFamily="34" charset="0"/>
              </a:rPr>
              <a:t>The person who has arranged for a contractor to work in the BioEscalator premises, must act as a Coordinator. The Coordinator is not expected to watch contractors all the time they are on site, but they must check to see that the contractor is carrying out the work as agreed. </a:t>
            </a:r>
          </a:p>
          <a:p>
            <a:pPr marL="342900" indent="-342900" algn="l">
              <a:lnSpc>
                <a:spcPct val="100000"/>
              </a:lnSpc>
              <a:spcBef>
                <a:spcPts val="0"/>
              </a:spcBef>
              <a:buFont typeface="Arial" panose="020B0604020202020204" pitchFamily="34" charset="0"/>
              <a:buChar char="•"/>
            </a:pPr>
            <a:endParaRPr lang="en-GB" sz="2200" dirty="0">
              <a:solidFill>
                <a:srgbClr val="002147"/>
              </a:solidFill>
              <a:latin typeface="Arial" panose="020B0604020202020204" pitchFamily="34" charset="0"/>
              <a:cs typeface="Arial" panose="020B0604020202020204" pitchFamily="34" charset="0"/>
            </a:endParaRPr>
          </a:p>
          <a:p>
            <a:pPr marL="342900" indent="-342900" algn="l">
              <a:lnSpc>
                <a:spcPct val="100000"/>
              </a:lnSpc>
              <a:spcBef>
                <a:spcPts val="0"/>
              </a:spcBef>
              <a:buFont typeface="Arial" panose="020B0604020202020204" pitchFamily="34" charset="0"/>
              <a:buChar char="•"/>
            </a:pPr>
            <a:r>
              <a:rPr lang="en-GB" sz="2200" dirty="0">
                <a:solidFill>
                  <a:srgbClr val="002147"/>
                </a:solidFill>
                <a:latin typeface="Arial" panose="020B0604020202020204" pitchFamily="34" charset="0"/>
                <a:cs typeface="Arial" panose="020B0604020202020204" pitchFamily="34" charset="0"/>
              </a:rPr>
              <a:t>The Coordinator must ensure that an appropriate risk assessment method statement (RAMS) has been received, prior to the work commencing from the contractor.  This should be part of the contractor induction and they should be made aware of any relevant health and safety requirements or policies. </a:t>
            </a:r>
          </a:p>
          <a:p>
            <a:pPr marL="342900" indent="-342900" algn="l">
              <a:lnSpc>
                <a:spcPct val="100000"/>
              </a:lnSpc>
              <a:spcBef>
                <a:spcPts val="0"/>
              </a:spcBef>
              <a:buFont typeface="Arial" panose="020B0604020202020204" pitchFamily="34" charset="0"/>
              <a:buChar char="•"/>
            </a:pPr>
            <a:endParaRPr lang="en-GB" sz="2200" dirty="0">
              <a:solidFill>
                <a:srgbClr val="002147"/>
              </a:solidFill>
              <a:latin typeface="Arial" panose="020B0604020202020204" pitchFamily="34" charset="0"/>
              <a:cs typeface="Arial" panose="020B0604020202020204" pitchFamily="34" charset="0"/>
            </a:endParaRPr>
          </a:p>
          <a:p>
            <a:pPr marL="342900" indent="-342900" algn="l">
              <a:lnSpc>
                <a:spcPct val="100000"/>
              </a:lnSpc>
              <a:spcBef>
                <a:spcPts val="0"/>
              </a:spcBef>
              <a:buFont typeface="Arial" panose="020B0604020202020204" pitchFamily="34" charset="0"/>
              <a:buChar char="•"/>
            </a:pPr>
            <a:r>
              <a:rPr lang="en-GB" sz="2200" dirty="0">
                <a:solidFill>
                  <a:srgbClr val="002147"/>
                </a:solidFill>
                <a:latin typeface="Arial" panose="020B0604020202020204" pitchFamily="34" charset="0"/>
                <a:cs typeface="Arial" panose="020B0604020202020204" pitchFamily="34" charset="0"/>
              </a:rPr>
              <a:t>Tenants must be available to give contractors access to their laboratory or with their permission, the receptionist can issue a visitor card for the duration of visit. </a:t>
            </a:r>
          </a:p>
        </p:txBody>
      </p:sp>
      <p:sp>
        <p:nvSpPr>
          <p:cNvPr id="10" name="Title 4"/>
          <p:cNvSpPr txBox="1">
            <a:spLocks/>
          </p:cNvSpPr>
          <p:nvPr/>
        </p:nvSpPr>
        <p:spPr>
          <a:xfrm>
            <a:off x="696000" y="0"/>
            <a:ext cx="10800000" cy="18000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600" dirty="0">
                <a:solidFill>
                  <a:srgbClr val="002147"/>
                </a:solidFill>
                <a:latin typeface="Arial" panose="020B0604020202020204" pitchFamily="34" charset="0"/>
                <a:cs typeface="Arial" panose="020B0604020202020204" pitchFamily="34" charset="0"/>
              </a:rPr>
              <a:t>Contractors working in the BioEscalator</a:t>
            </a:r>
          </a:p>
        </p:txBody>
      </p:sp>
      <p:pic>
        <p:nvPicPr>
          <p:cNvPr id="3" name="Picture 2" descr="A close-up of logos&#10;&#10;Description automatically generated with low confidence">
            <a:extLst>
              <a:ext uri="{FF2B5EF4-FFF2-40B4-BE49-F238E27FC236}">
                <a16:creationId xmlns:a16="http://schemas.microsoft.com/office/drawing/2014/main" id="{4E690467-D5B7-BEA4-A8D8-19478ACCC0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0504" y="-18000"/>
            <a:ext cx="1741496" cy="900000"/>
          </a:xfrm>
          <a:prstGeom prst="rect">
            <a:avLst/>
          </a:prstGeom>
        </p:spPr>
      </p:pic>
      <p:cxnSp>
        <p:nvCxnSpPr>
          <p:cNvPr id="4" name="Straight Connector 3">
            <a:extLst>
              <a:ext uri="{FF2B5EF4-FFF2-40B4-BE49-F238E27FC236}">
                <a16:creationId xmlns:a16="http://schemas.microsoft.com/office/drawing/2014/main" id="{DC56269F-E084-5E6A-7FA5-D55DAEA5F42E}"/>
              </a:ext>
            </a:extLst>
          </p:cNvPr>
          <p:cNvCxnSpPr>
            <a:cxnSpLocks/>
          </p:cNvCxnSpPr>
          <p:nvPr/>
        </p:nvCxnSpPr>
        <p:spPr>
          <a:xfrm>
            <a:off x="-24000" y="1733623"/>
            <a:ext cx="12240000" cy="0"/>
          </a:xfrm>
          <a:prstGeom prst="line">
            <a:avLst/>
          </a:prstGeom>
          <a:ln>
            <a:solidFill>
              <a:srgbClr val="FA6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00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a:xfrm>
            <a:off x="696000" y="1098000"/>
            <a:ext cx="10800000" cy="5760000"/>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GB" sz="2200" dirty="0">
              <a:solidFill>
                <a:srgbClr val="002147"/>
              </a:solidFill>
              <a:latin typeface="Arial" panose="020B0604020202020204" pitchFamily="34" charset="0"/>
              <a:cs typeface="Arial" panose="020B0604020202020204" pitchFamily="34" charset="0"/>
            </a:endParaRPr>
          </a:p>
          <a:p>
            <a:pPr algn="l">
              <a:lnSpc>
                <a:spcPct val="100000"/>
              </a:lnSpc>
            </a:pPr>
            <a:r>
              <a:rPr lang="en-GB" sz="2200" dirty="0">
                <a:solidFill>
                  <a:srgbClr val="002147"/>
                </a:solidFill>
                <a:latin typeface="Arial" panose="020B0604020202020204" pitchFamily="34" charset="0"/>
                <a:cs typeface="Arial" panose="020B0604020202020204" pitchFamily="34" charset="0"/>
              </a:rPr>
              <a:t>Outgoing mail is collected at 9:30am every day.</a:t>
            </a:r>
          </a:p>
          <a:p>
            <a:pPr algn="l">
              <a:lnSpc>
                <a:spcPct val="100000"/>
              </a:lnSpc>
            </a:pPr>
            <a:endParaRPr lang="en-GB" sz="2200" dirty="0">
              <a:solidFill>
                <a:srgbClr val="002147"/>
              </a:solidFill>
              <a:latin typeface="Arial" panose="020B0604020202020204" pitchFamily="34" charset="0"/>
              <a:cs typeface="Arial" panose="020B0604020202020204" pitchFamily="34" charset="0"/>
            </a:endParaRPr>
          </a:p>
          <a:p>
            <a:pPr algn="l">
              <a:lnSpc>
                <a:spcPct val="100000"/>
              </a:lnSpc>
              <a:spcBef>
                <a:spcPts val="0"/>
              </a:spcBef>
            </a:pPr>
            <a:r>
              <a:rPr lang="en-GB" sz="2200" dirty="0">
                <a:solidFill>
                  <a:srgbClr val="002147"/>
                </a:solidFill>
                <a:latin typeface="Arial" panose="020B0604020202020204" pitchFamily="34" charset="0"/>
                <a:cs typeface="Arial" panose="020B0604020202020204" pitchFamily="34" charset="0"/>
              </a:rPr>
              <a:t>Outgoing mail must be given to Reception by 4:30pm the day before it needs to be sent out.</a:t>
            </a:r>
          </a:p>
          <a:p>
            <a:pPr algn="l">
              <a:lnSpc>
                <a:spcPct val="100000"/>
              </a:lnSpc>
            </a:pPr>
            <a:endParaRPr lang="en-GB" sz="2200" dirty="0">
              <a:solidFill>
                <a:srgbClr val="002147"/>
              </a:solidFill>
              <a:latin typeface="Arial" panose="020B0604020202020204" pitchFamily="34" charset="0"/>
              <a:cs typeface="Arial" panose="020B0604020202020204" pitchFamily="34" charset="0"/>
            </a:endParaRPr>
          </a:p>
          <a:p>
            <a:pPr algn="l">
              <a:lnSpc>
                <a:spcPct val="100000"/>
              </a:lnSpc>
            </a:pPr>
            <a:r>
              <a:rPr lang="en-GB" sz="2200" dirty="0">
                <a:solidFill>
                  <a:srgbClr val="002147"/>
                </a:solidFill>
                <a:latin typeface="Arial" panose="020B0604020202020204" pitchFamily="34" charset="0"/>
                <a:cs typeface="Arial" panose="020B0604020202020204" pitchFamily="34" charset="0"/>
              </a:rPr>
              <a:t>Your company name and the delivery service should be written on the top right-hand side, on the back, of the item you are sending.</a:t>
            </a:r>
          </a:p>
          <a:p>
            <a:pPr algn="l">
              <a:lnSpc>
                <a:spcPct val="100000"/>
              </a:lnSpc>
            </a:pPr>
            <a:endParaRPr lang="en-GB" sz="2200" dirty="0">
              <a:solidFill>
                <a:srgbClr val="002147"/>
              </a:solidFill>
              <a:latin typeface="Arial" panose="020B0604020202020204" pitchFamily="34" charset="0"/>
              <a:cs typeface="Arial" panose="020B0604020202020204" pitchFamily="34" charset="0"/>
            </a:endParaRPr>
          </a:p>
          <a:p>
            <a:pPr algn="l">
              <a:lnSpc>
                <a:spcPct val="100000"/>
              </a:lnSpc>
            </a:pPr>
            <a:r>
              <a:rPr lang="en-GB" sz="2200" dirty="0">
                <a:solidFill>
                  <a:srgbClr val="002147"/>
                </a:solidFill>
                <a:latin typeface="Arial" panose="020B0604020202020204" pitchFamily="34" charset="0"/>
                <a:cs typeface="Arial" panose="020B0604020202020204" pitchFamily="34" charset="0"/>
              </a:rPr>
              <a:t>No scientific shipments should be made through Royal Mail.</a:t>
            </a:r>
          </a:p>
          <a:p>
            <a:pPr algn="l">
              <a:lnSpc>
                <a:spcPct val="100000"/>
              </a:lnSpc>
            </a:pPr>
            <a:r>
              <a:rPr lang="en-GB" sz="2200" dirty="0">
                <a:solidFill>
                  <a:srgbClr val="002147"/>
                </a:solidFill>
                <a:latin typeface="Arial" panose="020B0604020202020204" pitchFamily="34" charset="0"/>
                <a:cs typeface="Arial" panose="020B0604020202020204" pitchFamily="34" charset="0"/>
              </a:rPr>
              <a:t>Please ask BioEscalator Reception for advice on shipping scientific items.</a:t>
            </a:r>
          </a:p>
        </p:txBody>
      </p:sp>
      <p:sp>
        <p:nvSpPr>
          <p:cNvPr id="10" name="Title 4"/>
          <p:cNvSpPr txBox="1">
            <a:spLocks/>
          </p:cNvSpPr>
          <p:nvPr/>
        </p:nvSpPr>
        <p:spPr>
          <a:xfrm>
            <a:off x="696000" y="50334"/>
            <a:ext cx="10800000" cy="10800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600" dirty="0">
                <a:solidFill>
                  <a:srgbClr val="002147"/>
                </a:solidFill>
                <a:latin typeface="Arial" panose="020B0604020202020204" pitchFamily="34" charset="0"/>
                <a:cs typeface="Arial" panose="020B0604020202020204" pitchFamily="34" charset="0"/>
              </a:rPr>
              <a:t>Outgoing Mail Service</a:t>
            </a:r>
          </a:p>
        </p:txBody>
      </p:sp>
      <p:pic>
        <p:nvPicPr>
          <p:cNvPr id="3" name="Picture 2" descr="A close-up of logos&#10;&#10;Description automatically generated with low confidence">
            <a:extLst>
              <a:ext uri="{FF2B5EF4-FFF2-40B4-BE49-F238E27FC236}">
                <a16:creationId xmlns:a16="http://schemas.microsoft.com/office/drawing/2014/main" id="{5F3AE8FC-075D-DD12-5168-2146EB2D91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0504" y="0"/>
            <a:ext cx="1741496" cy="900000"/>
          </a:xfrm>
          <a:prstGeom prst="rect">
            <a:avLst/>
          </a:prstGeom>
        </p:spPr>
      </p:pic>
      <p:cxnSp>
        <p:nvCxnSpPr>
          <p:cNvPr id="4" name="Straight Connector 3">
            <a:extLst>
              <a:ext uri="{FF2B5EF4-FFF2-40B4-BE49-F238E27FC236}">
                <a16:creationId xmlns:a16="http://schemas.microsoft.com/office/drawing/2014/main" id="{413C1478-00C8-122B-BD36-15FC3E9409F5}"/>
              </a:ext>
            </a:extLst>
          </p:cNvPr>
          <p:cNvCxnSpPr>
            <a:cxnSpLocks/>
          </p:cNvCxnSpPr>
          <p:nvPr/>
        </p:nvCxnSpPr>
        <p:spPr>
          <a:xfrm>
            <a:off x="-24000" y="1129615"/>
            <a:ext cx="12240000" cy="0"/>
          </a:xfrm>
          <a:prstGeom prst="line">
            <a:avLst/>
          </a:prstGeom>
          <a:ln>
            <a:solidFill>
              <a:srgbClr val="FA6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4426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a:xfrm>
            <a:off x="601068" y="921831"/>
            <a:ext cx="10989864" cy="5760000"/>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endParaRPr lang="en-GB" sz="2200" dirty="0">
              <a:solidFill>
                <a:srgbClr val="002147"/>
              </a:solidFill>
              <a:latin typeface="Arial" panose="020B0604020202020204" pitchFamily="34" charset="0"/>
              <a:cs typeface="Arial" panose="020B0604020202020204" pitchFamily="34" charset="0"/>
            </a:endParaRPr>
          </a:p>
          <a:p>
            <a:pPr algn="l">
              <a:lnSpc>
                <a:spcPct val="100000"/>
              </a:lnSpc>
              <a:spcBef>
                <a:spcPts val="0"/>
              </a:spcBef>
            </a:pPr>
            <a:r>
              <a:rPr lang="en-GB" sz="2200" dirty="0">
                <a:solidFill>
                  <a:srgbClr val="002147"/>
                </a:solidFill>
                <a:latin typeface="Arial" panose="020B0604020202020204" pitchFamily="34" charset="0"/>
                <a:cs typeface="Arial" panose="020B0604020202020204" pitchFamily="34" charset="0"/>
              </a:rPr>
              <a:t>The Distribution Centre team will deliver parcels to labs/offices at 11:00am and 3:00pm every day.</a:t>
            </a:r>
          </a:p>
          <a:p>
            <a:pPr algn="l">
              <a:lnSpc>
                <a:spcPct val="100000"/>
              </a:lnSpc>
              <a:spcBef>
                <a:spcPts val="0"/>
              </a:spcBef>
            </a:pPr>
            <a:endParaRPr lang="en-GB" sz="2200" dirty="0">
              <a:solidFill>
                <a:srgbClr val="002147"/>
              </a:solidFill>
              <a:latin typeface="Arial" panose="020B0604020202020204" pitchFamily="34" charset="0"/>
              <a:cs typeface="Arial" panose="020B0604020202020204" pitchFamily="34" charset="0"/>
            </a:endParaRPr>
          </a:p>
          <a:p>
            <a:pPr algn="l">
              <a:lnSpc>
                <a:spcPct val="100000"/>
              </a:lnSpc>
              <a:spcBef>
                <a:spcPts val="0"/>
              </a:spcBef>
            </a:pPr>
            <a:r>
              <a:rPr lang="en-GB" sz="2200" b="1" dirty="0">
                <a:solidFill>
                  <a:srgbClr val="002147"/>
                </a:solidFill>
                <a:latin typeface="Arial" panose="020B0604020202020204" pitchFamily="34" charset="0"/>
                <a:cs typeface="Arial" panose="020B0604020202020204" pitchFamily="34" charset="0"/>
              </a:rPr>
              <a:t>Cold deliveries </a:t>
            </a:r>
            <a:r>
              <a:rPr lang="en-GB" sz="2200" dirty="0">
                <a:solidFill>
                  <a:srgbClr val="002147"/>
                </a:solidFill>
                <a:latin typeface="Arial" panose="020B0604020202020204" pitchFamily="34" charset="0"/>
                <a:cs typeface="Arial" panose="020B0604020202020204" pitchFamily="34" charset="0"/>
              </a:rPr>
              <a:t>will be placed on the bench or in the lab. If you anticipate being unavailable to receive cold deliveries, please inform Lab Manager Khwaja Islam and Lab Technician Fabiha Ahmed in advance. Lab management team will ensure that the parcels are stored in the cold room or freezer as necessary. </a:t>
            </a:r>
          </a:p>
          <a:p>
            <a:pPr algn="l">
              <a:lnSpc>
                <a:spcPct val="100000"/>
              </a:lnSpc>
              <a:spcBef>
                <a:spcPts val="0"/>
              </a:spcBef>
            </a:pPr>
            <a:endParaRPr lang="en-GB" sz="2200" dirty="0">
              <a:solidFill>
                <a:srgbClr val="002147"/>
              </a:solidFill>
              <a:latin typeface="Arial" panose="020B0604020202020204" pitchFamily="34" charset="0"/>
              <a:cs typeface="Arial" panose="020B0604020202020204" pitchFamily="34" charset="0"/>
            </a:endParaRPr>
          </a:p>
          <a:p>
            <a:pPr algn="l">
              <a:lnSpc>
                <a:spcPct val="100000"/>
              </a:lnSpc>
              <a:spcBef>
                <a:spcPts val="0"/>
              </a:spcBef>
            </a:pPr>
            <a:r>
              <a:rPr lang="en-GB" sz="2200" dirty="0">
                <a:solidFill>
                  <a:srgbClr val="002147"/>
                </a:solidFill>
                <a:latin typeface="Arial" panose="020B0604020202020204" pitchFamily="34" charset="0"/>
                <a:cs typeface="Arial" panose="020B0604020202020204" pitchFamily="34" charset="0"/>
              </a:rPr>
              <a:t>Any letters will go into the tenant pigeonholes, which are located in the reception area.</a:t>
            </a:r>
          </a:p>
          <a:p>
            <a:pPr lvl="0" algn="l" fontAlgn="base">
              <a:lnSpc>
                <a:spcPct val="100000"/>
              </a:lnSpc>
              <a:spcBef>
                <a:spcPts val="0"/>
              </a:spcBef>
            </a:pPr>
            <a:endParaRPr lang="en-GB" sz="2200" dirty="0">
              <a:solidFill>
                <a:srgbClr val="002147"/>
              </a:solidFill>
              <a:latin typeface="Arial" panose="020B0604020202020204" pitchFamily="34" charset="0"/>
              <a:cs typeface="Arial" panose="020B0604020202020204" pitchFamily="34" charset="0"/>
            </a:endParaRPr>
          </a:p>
          <a:p>
            <a:pPr lvl="0" algn="l" fontAlgn="base">
              <a:lnSpc>
                <a:spcPct val="100000"/>
              </a:lnSpc>
              <a:spcBef>
                <a:spcPts val="0"/>
              </a:spcBef>
            </a:pPr>
            <a:r>
              <a:rPr lang="en-GB" sz="2200" dirty="0">
                <a:solidFill>
                  <a:srgbClr val="002147"/>
                </a:solidFill>
                <a:latin typeface="Arial" panose="020B0604020202020204" pitchFamily="34" charset="0"/>
                <a:cs typeface="Arial" panose="020B0604020202020204" pitchFamily="34" charset="0"/>
              </a:rPr>
              <a:t>Delivery of large or white goods is the responsibility of the tenant, not the BioEscalator, and should be delivered to the point of use.</a:t>
            </a:r>
          </a:p>
          <a:p>
            <a:pPr lvl="0" algn="l" fontAlgn="base">
              <a:lnSpc>
                <a:spcPct val="100000"/>
              </a:lnSpc>
              <a:spcBef>
                <a:spcPts val="0"/>
              </a:spcBef>
            </a:pPr>
            <a:endParaRPr lang="en-GB" sz="2200" dirty="0">
              <a:solidFill>
                <a:srgbClr val="002147"/>
              </a:solidFill>
              <a:latin typeface="Arial" panose="020B0604020202020204" pitchFamily="34" charset="0"/>
              <a:cs typeface="Arial" panose="020B0604020202020204" pitchFamily="34" charset="0"/>
            </a:endParaRPr>
          </a:p>
          <a:p>
            <a:pPr lvl="0" algn="l" fontAlgn="base">
              <a:lnSpc>
                <a:spcPct val="100000"/>
              </a:lnSpc>
              <a:spcBef>
                <a:spcPts val="0"/>
              </a:spcBef>
            </a:pPr>
            <a:r>
              <a:rPr lang="en-GB" sz="2200" dirty="0">
                <a:solidFill>
                  <a:srgbClr val="002147"/>
                </a:solidFill>
                <a:latin typeface="Arial" panose="020B0604020202020204" pitchFamily="34" charset="0"/>
                <a:cs typeface="Arial" panose="020B0604020202020204" pitchFamily="34" charset="0"/>
              </a:rPr>
              <a:t>There is a document explaining in full, the policy for the delivery of large or white goods. The policy is available on the BioEscalator intranet.</a:t>
            </a:r>
          </a:p>
        </p:txBody>
      </p:sp>
      <p:sp>
        <p:nvSpPr>
          <p:cNvPr id="10" name="Title 4"/>
          <p:cNvSpPr txBox="1">
            <a:spLocks/>
          </p:cNvSpPr>
          <p:nvPr/>
        </p:nvSpPr>
        <p:spPr>
          <a:xfrm>
            <a:off x="696000" y="0"/>
            <a:ext cx="10800000" cy="10800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600" dirty="0">
                <a:solidFill>
                  <a:srgbClr val="002147"/>
                </a:solidFill>
                <a:latin typeface="Arial" panose="020B0604020202020204" pitchFamily="34" charset="0"/>
                <a:cs typeface="Arial" panose="020B0604020202020204" pitchFamily="34" charset="0"/>
              </a:rPr>
              <a:t>Incoming Mail Service</a:t>
            </a:r>
          </a:p>
        </p:txBody>
      </p:sp>
      <p:pic>
        <p:nvPicPr>
          <p:cNvPr id="3" name="Picture 2" descr="A close-up of logos&#10;&#10;Description automatically generated with low confidence">
            <a:extLst>
              <a:ext uri="{FF2B5EF4-FFF2-40B4-BE49-F238E27FC236}">
                <a16:creationId xmlns:a16="http://schemas.microsoft.com/office/drawing/2014/main" id="{78B1B797-F5C3-A808-F873-62E25070F9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0504" y="0"/>
            <a:ext cx="1741496" cy="900000"/>
          </a:xfrm>
          <a:prstGeom prst="rect">
            <a:avLst/>
          </a:prstGeom>
        </p:spPr>
      </p:pic>
      <p:cxnSp>
        <p:nvCxnSpPr>
          <p:cNvPr id="4" name="Straight Connector 3">
            <a:extLst>
              <a:ext uri="{FF2B5EF4-FFF2-40B4-BE49-F238E27FC236}">
                <a16:creationId xmlns:a16="http://schemas.microsoft.com/office/drawing/2014/main" id="{44200D90-D3EA-1D10-A5CA-6C52B0113DAC}"/>
              </a:ext>
            </a:extLst>
          </p:cNvPr>
          <p:cNvCxnSpPr>
            <a:cxnSpLocks/>
          </p:cNvCxnSpPr>
          <p:nvPr/>
        </p:nvCxnSpPr>
        <p:spPr>
          <a:xfrm>
            <a:off x="-24000" y="1129615"/>
            <a:ext cx="12240000" cy="0"/>
          </a:xfrm>
          <a:prstGeom prst="line">
            <a:avLst/>
          </a:prstGeom>
          <a:ln>
            <a:solidFill>
              <a:srgbClr val="FA6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0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a:xfrm>
            <a:off x="696000" y="1139945"/>
            <a:ext cx="10800000" cy="5760000"/>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endParaRPr lang="en-GB" sz="2200" dirty="0">
              <a:solidFill>
                <a:srgbClr val="002147"/>
              </a:solidFill>
              <a:latin typeface="Arial" panose="020B0604020202020204" pitchFamily="34" charset="0"/>
              <a:cs typeface="Arial" panose="020B0604020202020204" pitchFamily="34" charset="0"/>
            </a:endParaRPr>
          </a:p>
          <a:p>
            <a:pPr algn="l">
              <a:lnSpc>
                <a:spcPct val="100000"/>
              </a:lnSpc>
              <a:spcBef>
                <a:spcPts val="0"/>
              </a:spcBef>
            </a:pPr>
            <a:r>
              <a:rPr lang="en-GB" sz="2200" dirty="0">
                <a:solidFill>
                  <a:srgbClr val="002147"/>
                </a:solidFill>
                <a:latin typeface="Arial" panose="020B0604020202020204" pitchFamily="34" charset="0"/>
                <a:cs typeface="Arial" panose="020B0604020202020204" pitchFamily="34" charset="0"/>
              </a:rPr>
              <a:t>Wi-Fi access is provided to all tenants.</a:t>
            </a:r>
          </a:p>
          <a:p>
            <a:pPr algn="l">
              <a:lnSpc>
                <a:spcPct val="100000"/>
              </a:lnSpc>
              <a:spcBef>
                <a:spcPts val="0"/>
              </a:spcBef>
            </a:pPr>
            <a:endParaRPr lang="en-GB" sz="2200" dirty="0">
              <a:solidFill>
                <a:srgbClr val="002147"/>
              </a:solidFill>
              <a:latin typeface="Arial" panose="020B0604020202020204" pitchFamily="34" charset="0"/>
              <a:cs typeface="Arial" panose="020B0604020202020204" pitchFamily="34" charset="0"/>
            </a:endParaRPr>
          </a:p>
          <a:p>
            <a:pPr algn="l">
              <a:lnSpc>
                <a:spcPct val="100000"/>
              </a:lnSpc>
              <a:spcBef>
                <a:spcPts val="0"/>
              </a:spcBef>
            </a:pPr>
            <a:r>
              <a:rPr lang="en-GB" sz="2200" dirty="0">
                <a:solidFill>
                  <a:srgbClr val="002147"/>
                </a:solidFill>
                <a:latin typeface="Arial" panose="020B0604020202020204" pitchFamily="34" charset="0"/>
                <a:cs typeface="Arial" panose="020B0604020202020204" pitchFamily="34" charset="0"/>
              </a:rPr>
              <a:t>Guest Wi-Fi is available for visitors. Details of which can be obtained from BioEscalator Reception. Guests must sign the Guest Wi-Fi log book.</a:t>
            </a:r>
          </a:p>
          <a:p>
            <a:pPr algn="l">
              <a:lnSpc>
                <a:spcPct val="100000"/>
              </a:lnSpc>
              <a:spcBef>
                <a:spcPts val="0"/>
              </a:spcBef>
            </a:pPr>
            <a:endParaRPr lang="en-GB" sz="2200" dirty="0">
              <a:solidFill>
                <a:srgbClr val="002147"/>
              </a:solidFill>
              <a:latin typeface="Arial" panose="020B0604020202020204" pitchFamily="34" charset="0"/>
              <a:cs typeface="Arial" panose="020B0604020202020204" pitchFamily="34" charset="0"/>
            </a:endParaRPr>
          </a:p>
          <a:p>
            <a:pPr algn="l">
              <a:lnSpc>
                <a:spcPct val="100000"/>
              </a:lnSpc>
              <a:spcBef>
                <a:spcPts val="0"/>
              </a:spcBef>
            </a:pPr>
            <a:r>
              <a:rPr lang="en-GB" sz="2200" dirty="0">
                <a:solidFill>
                  <a:srgbClr val="002147"/>
                </a:solidFill>
                <a:latin typeface="Arial" panose="020B0604020202020204" pitchFamily="34" charset="0"/>
                <a:cs typeface="Arial" panose="020B0604020202020204" pitchFamily="34" charset="0"/>
              </a:rPr>
              <a:t>We have a range of AV equipment in the meeting rooms. We also have the OWL, </a:t>
            </a:r>
          </a:p>
          <a:p>
            <a:pPr algn="l">
              <a:lnSpc>
                <a:spcPct val="100000"/>
              </a:lnSpc>
              <a:spcBef>
                <a:spcPts val="0"/>
              </a:spcBef>
            </a:pPr>
            <a:r>
              <a:rPr lang="en-GB" sz="2200" dirty="0">
                <a:solidFill>
                  <a:srgbClr val="002147"/>
                </a:solidFill>
                <a:latin typeface="Arial" panose="020B0604020202020204" pitchFamily="34" charset="0"/>
                <a:cs typeface="Arial" panose="020B0604020202020204" pitchFamily="34" charset="0"/>
              </a:rPr>
              <a:t>a 360 degree webcam and microphone, perfect for hybrid meetings.</a:t>
            </a:r>
          </a:p>
          <a:p>
            <a:pPr algn="l">
              <a:lnSpc>
                <a:spcPct val="100000"/>
              </a:lnSpc>
              <a:spcBef>
                <a:spcPts val="0"/>
              </a:spcBef>
            </a:pPr>
            <a:endParaRPr lang="en-GB" sz="2200" dirty="0">
              <a:solidFill>
                <a:srgbClr val="002147"/>
              </a:solidFill>
              <a:latin typeface="Arial" panose="020B0604020202020204" pitchFamily="34" charset="0"/>
              <a:cs typeface="Arial" panose="020B0604020202020204" pitchFamily="34" charset="0"/>
            </a:endParaRPr>
          </a:p>
          <a:p>
            <a:pPr algn="l">
              <a:lnSpc>
                <a:spcPct val="100000"/>
              </a:lnSpc>
              <a:spcBef>
                <a:spcPts val="0"/>
              </a:spcBef>
            </a:pPr>
            <a:r>
              <a:rPr lang="en-GB" sz="2200" dirty="0">
                <a:solidFill>
                  <a:srgbClr val="002147"/>
                </a:solidFill>
                <a:latin typeface="Arial" panose="020B0604020202020204" pitchFamily="34" charset="0"/>
                <a:cs typeface="Arial" panose="020B0604020202020204" pitchFamily="34" charset="0"/>
              </a:rPr>
              <a:t>Tenants also have access to the shared printer in the hub. Details of how to set up the printer on your computer can be found on the BioEscalator intranet.</a:t>
            </a:r>
          </a:p>
          <a:p>
            <a:pPr algn="l">
              <a:lnSpc>
                <a:spcPct val="100000"/>
              </a:lnSpc>
              <a:spcBef>
                <a:spcPts val="0"/>
              </a:spcBef>
            </a:pPr>
            <a:endParaRPr lang="en-GB" sz="2200" dirty="0">
              <a:solidFill>
                <a:srgbClr val="002147"/>
              </a:solidFill>
              <a:latin typeface="Arial" panose="020B0604020202020204" pitchFamily="34" charset="0"/>
              <a:cs typeface="Arial" panose="020B0604020202020204" pitchFamily="34" charset="0"/>
            </a:endParaRPr>
          </a:p>
          <a:p>
            <a:pPr algn="l">
              <a:lnSpc>
                <a:spcPct val="100000"/>
              </a:lnSpc>
              <a:spcBef>
                <a:spcPts val="0"/>
              </a:spcBef>
            </a:pPr>
            <a:r>
              <a:rPr lang="en-GB" sz="2200" dirty="0">
                <a:solidFill>
                  <a:srgbClr val="002147"/>
                </a:solidFill>
                <a:latin typeface="Arial" panose="020B0604020202020204" pitchFamily="34" charset="0"/>
                <a:cs typeface="Arial" panose="020B0604020202020204" pitchFamily="34" charset="0"/>
              </a:rPr>
              <a:t>For all IT queries, contact </a:t>
            </a:r>
            <a:r>
              <a:rPr lang="en-GB" sz="2200" b="1" dirty="0">
                <a:solidFill>
                  <a:srgbClr val="002147"/>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IT@bioescalator.co.uk</a:t>
            </a:r>
            <a:endParaRPr lang="en-GB" sz="2200" b="1" dirty="0">
              <a:solidFill>
                <a:srgbClr val="002147"/>
              </a:solidFill>
              <a:latin typeface="Arial" panose="020B0604020202020204" pitchFamily="34" charset="0"/>
              <a:cs typeface="Arial" panose="020B0604020202020204" pitchFamily="34" charset="0"/>
            </a:endParaRPr>
          </a:p>
        </p:txBody>
      </p:sp>
      <p:sp>
        <p:nvSpPr>
          <p:cNvPr id="10" name="Title 4"/>
          <p:cNvSpPr txBox="1">
            <a:spLocks/>
          </p:cNvSpPr>
          <p:nvPr/>
        </p:nvSpPr>
        <p:spPr>
          <a:xfrm>
            <a:off x="696000" y="50334"/>
            <a:ext cx="10800000" cy="10800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600" dirty="0">
                <a:solidFill>
                  <a:srgbClr val="002147"/>
                </a:solidFill>
                <a:latin typeface="Arial" panose="020B0604020202020204" pitchFamily="34" charset="0"/>
                <a:cs typeface="Arial" panose="020B0604020202020204" pitchFamily="34" charset="0"/>
              </a:rPr>
              <a:t>IT at the BioEscalator</a:t>
            </a:r>
          </a:p>
        </p:txBody>
      </p:sp>
      <p:pic>
        <p:nvPicPr>
          <p:cNvPr id="3" name="Picture 2" descr="A close-up of logos&#10;&#10;Description automatically generated with low confidence">
            <a:extLst>
              <a:ext uri="{FF2B5EF4-FFF2-40B4-BE49-F238E27FC236}">
                <a16:creationId xmlns:a16="http://schemas.microsoft.com/office/drawing/2014/main" id="{0BF8ED37-33AA-0C68-71DC-D5E7302742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0504" y="0"/>
            <a:ext cx="1741496" cy="900000"/>
          </a:xfrm>
          <a:prstGeom prst="rect">
            <a:avLst/>
          </a:prstGeom>
        </p:spPr>
      </p:pic>
      <p:cxnSp>
        <p:nvCxnSpPr>
          <p:cNvPr id="4" name="Straight Connector 3">
            <a:extLst>
              <a:ext uri="{FF2B5EF4-FFF2-40B4-BE49-F238E27FC236}">
                <a16:creationId xmlns:a16="http://schemas.microsoft.com/office/drawing/2014/main" id="{4BA1E103-790B-6353-25B3-F354BD0B760A}"/>
              </a:ext>
            </a:extLst>
          </p:cNvPr>
          <p:cNvCxnSpPr>
            <a:cxnSpLocks/>
          </p:cNvCxnSpPr>
          <p:nvPr/>
        </p:nvCxnSpPr>
        <p:spPr>
          <a:xfrm>
            <a:off x="-24000" y="1129615"/>
            <a:ext cx="12240000" cy="0"/>
          </a:xfrm>
          <a:prstGeom prst="line">
            <a:avLst/>
          </a:prstGeom>
          <a:ln>
            <a:solidFill>
              <a:srgbClr val="FA6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269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txBox="1">
            <a:spLocks/>
          </p:cNvSpPr>
          <p:nvPr/>
        </p:nvSpPr>
        <p:spPr>
          <a:xfrm>
            <a:off x="696000" y="1139945"/>
            <a:ext cx="10800000" cy="576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endParaRPr lang="en-GB" sz="2200" dirty="0">
              <a:solidFill>
                <a:srgbClr val="002147"/>
              </a:solidFill>
              <a:latin typeface="Arial" panose="020B0604020202020204" pitchFamily="34" charset="0"/>
              <a:cs typeface="Arial" panose="020B0604020202020204" pitchFamily="34" charset="0"/>
            </a:endParaRPr>
          </a:p>
          <a:p>
            <a:pPr algn="l">
              <a:lnSpc>
                <a:spcPct val="100000"/>
              </a:lnSpc>
              <a:spcBef>
                <a:spcPts val="0"/>
              </a:spcBef>
            </a:pPr>
            <a:r>
              <a:rPr lang="en-GB" sz="2200" dirty="0" err="1">
                <a:solidFill>
                  <a:srgbClr val="002147"/>
                </a:solidFill>
                <a:latin typeface="Arial" panose="020B0604020202020204" pitchFamily="34" charset="0"/>
                <a:cs typeface="Arial" panose="020B0604020202020204" pitchFamily="34" charset="0"/>
              </a:rPr>
              <a:t>Calpendo</a:t>
            </a:r>
            <a:r>
              <a:rPr lang="en-GB" sz="2200" dirty="0">
                <a:solidFill>
                  <a:srgbClr val="002147"/>
                </a:solidFill>
                <a:latin typeface="Arial" panose="020B0604020202020204" pitchFamily="34" charset="0"/>
                <a:cs typeface="Arial" panose="020B0604020202020204" pitchFamily="34" charset="0"/>
              </a:rPr>
              <a:t> is the system used by the BioEscalator to book shared resources.</a:t>
            </a:r>
          </a:p>
          <a:p>
            <a:pPr algn="l">
              <a:lnSpc>
                <a:spcPct val="100000"/>
              </a:lnSpc>
              <a:spcBef>
                <a:spcPts val="0"/>
              </a:spcBef>
            </a:pPr>
            <a:endParaRPr lang="en-GB" sz="2200" dirty="0">
              <a:solidFill>
                <a:srgbClr val="002147"/>
              </a:solidFill>
              <a:latin typeface="Arial" panose="020B0604020202020204" pitchFamily="34" charset="0"/>
              <a:cs typeface="Arial" panose="020B0604020202020204" pitchFamily="34" charset="0"/>
            </a:endParaRPr>
          </a:p>
          <a:p>
            <a:pPr algn="l">
              <a:lnSpc>
                <a:spcPct val="100000"/>
              </a:lnSpc>
              <a:spcBef>
                <a:spcPts val="0"/>
              </a:spcBef>
            </a:pPr>
            <a:r>
              <a:rPr lang="en-GB" sz="2200" b="1" dirty="0">
                <a:solidFill>
                  <a:srgbClr val="002147"/>
                </a:solidFill>
                <a:latin typeface="Arial" panose="020B0604020202020204" pitchFamily="34" charset="0"/>
                <a:cs typeface="Arial" panose="020B0604020202020204" pitchFamily="34" charset="0"/>
              </a:rPr>
              <a:t>The following resources must be booked via Calpendo:</a:t>
            </a:r>
          </a:p>
          <a:p>
            <a:pPr marL="540000" algn="l">
              <a:lnSpc>
                <a:spcPct val="150000"/>
              </a:lnSpc>
              <a:spcBef>
                <a:spcPts val="0"/>
              </a:spcBef>
            </a:pPr>
            <a:r>
              <a:rPr lang="en-GB" sz="2200" dirty="0">
                <a:solidFill>
                  <a:srgbClr val="002147"/>
                </a:solidFill>
                <a:latin typeface="Arial" panose="020B0604020202020204" pitchFamily="34" charset="0"/>
                <a:cs typeface="Arial" panose="020B0604020202020204" pitchFamily="34" charset="0"/>
              </a:rPr>
              <a:t>Meeting rooms</a:t>
            </a:r>
          </a:p>
          <a:p>
            <a:pPr marL="540000" algn="l">
              <a:lnSpc>
                <a:spcPct val="150000"/>
              </a:lnSpc>
              <a:spcBef>
                <a:spcPts val="0"/>
              </a:spcBef>
            </a:pPr>
            <a:r>
              <a:rPr lang="en-GB" sz="2200" dirty="0">
                <a:solidFill>
                  <a:srgbClr val="002147"/>
                </a:solidFill>
                <a:latin typeface="Arial" panose="020B0604020202020204" pitchFamily="34" charset="0"/>
                <a:cs typeface="Arial" panose="020B0604020202020204" pitchFamily="34" charset="0"/>
              </a:rPr>
              <a:t>The Hub</a:t>
            </a:r>
          </a:p>
          <a:p>
            <a:pPr marL="540000" algn="l">
              <a:lnSpc>
                <a:spcPct val="150000"/>
              </a:lnSpc>
              <a:spcBef>
                <a:spcPts val="0"/>
              </a:spcBef>
            </a:pPr>
            <a:r>
              <a:rPr lang="en-GB" sz="2200" dirty="0">
                <a:solidFill>
                  <a:srgbClr val="002147"/>
                </a:solidFill>
                <a:latin typeface="Arial" panose="020B0604020202020204" pitchFamily="34" charset="0"/>
                <a:cs typeface="Arial" panose="020B0604020202020204" pitchFamily="34" charset="0"/>
              </a:rPr>
              <a:t>Hot desks</a:t>
            </a:r>
          </a:p>
          <a:p>
            <a:pPr marL="540000" algn="l">
              <a:lnSpc>
                <a:spcPct val="150000"/>
              </a:lnSpc>
              <a:spcBef>
                <a:spcPts val="0"/>
              </a:spcBef>
            </a:pPr>
            <a:r>
              <a:rPr lang="en-GB" sz="2200" dirty="0">
                <a:solidFill>
                  <a:srgbClr val="002147"/>
                </a:solidFill>
                <a:latin typeface="Arial" panose="020B0604020202020204" pitchFamily="34" charset="0"/>
                <a:cs typeface="Arial" panose="020B0604020202020204" pitchFamily="34" charset="0"/>
              </a:rPr>
              <a:t>Meeting pods</a:t>
            </a:r>
          </a:p>
          <a:p>
            <a:pPr marL="540000" algn="l">
              <a:lnSpc>
                <a:spcPct val="150000"/>
              </a:lnSpc>
              <a:spcBef>
                <a:spcPts val="0"/>
              </a:spcBef>
            </a:pPr>
            <a:r>
              <a:rPr lang="en-GB" sz="2200" dirty="0">
                <a:solidFill>
                  <a:srgbClr val="002147"/>
                </a:solidFill>
                <a:latin typeface="Arial" panose="020B0604020202020204" pitchFamily="34" charset="0"/>
                <a:cs typeface="Arial" panose="020B0604020202020204" pitchFamily="34" charset="0"/>
              </a:rPr>
              <a:t>Core laboratory facilities</a:t>
            </a:r>
          </a:p>
          <a:p>
            <a:pPr algn="l">
              <a:lnSpc>
                <a:spcPct val="100000"/>
              </a:lnSpc>
              <a:spcBef>
                <a:spcPts val="0"/>
              </a:spcBef>
            </a:pPr>
            <a:endParaRPr lang="en-GB" sz="2200" dirty="0">
              <a:solidFill>
                <a:srgbClr val="002147"/>
              </a:solidFill>
              <a:latin typeface="Arial" panose="020B0604020202020204" pitchFamily="34" charset="0"/>
              <a:cs typeface="Arial" panose="020B0604020202020204" pitchFamily="34" charset="0"/>
            </a:endParaRPr>
          </a:p>
          <a:p>
            <a:pPr algn="l">
              <a:lnSpc>
                <a:spcPct val="100000"/>
              </a:lnSpc>
              <a:spcBef>
                <a:spcPts val="0"/>
              </a:spcBef>
            </a:pPr>
            <a:r>
              <a:rPr lang="en-GB" sz="2200" b="1" dirty="0">
                <a:solidFill>
                  <a:srgbClr val="002147"/>
                </a:solidFill>
                <a:latin typeface="Arial" panose="020B0604020202020204" pitchFamily="34" charset="0"/>
                <a:cs typeface="Arial" panose="020B0604020202020204" pitchFamily="34" charset="0"/>
              </a:rPr>
              <a:t>Tenants must register on Calpendo before they can start to book the above.</a:t>
            </a:r>
          </a:p>
          <a:p>
            <a:pPr algn="l">
              <a:lnSpc>
                <a:spcPct val="100000"/>
              </a:lnSpc>
              <a:spcBef>
                <a:spcPts val="0"/>
              </a:spcBef>
            </a:pPr>
            <a:r>
              <a:rPr lang="en-GB" sz="2200" dirty="0">
                <a:solidFill>
                  <a:srgbClr val="002147"/>
                </a:solidFill>
                <a:latin typeface="Arial" panose="020B0604020202020204" pitchFamily="34" charset="0"/>
                <a:cs typeface="Arial" panose="020B0604020202020204" pitchFamily="34" charset="0"/>
              </a:rPr>
              <a:t>Instructions available on the BioEscalator intranet (</a:t>
            </a:r>
            <a:r>
              <a:rPr lang="en-GB" sz="2200" dirty="0" err="1">
                <a:solidFill>
                  <a:srgbClr val="0563C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Bioescalator</a:t>
            </a:r>
            <a:r>
              <a:rPr lang="en-GB" sz="2200" dirty="0">
                <a:solidFill>
                  <a:srgbClr val="0563C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GB" sz="2200" dirty="0" err="1">
                <a:solidFill>
                  <a:srgbClr val="002147"/>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Calpendo</a:t>
            </a:r>
            <a:r>
              <a:rPr lang="en-GB" sz="2200" dirty="0">
                <a:solidFill>
                  <a:srgbClr val="002147"/>
                </a:solidFill>
                <a:latin typeface="Arial" panose="020B0604020202020204" pitchFamily="34" charset="0"/>
                <a:cs typeface="Arial" panose="020B0604020202020204" pitchFamily="34" charset="0"/>
              </a:rPr>
              <a:t>). If you have any queries, please contact Reception </a:t>
            </a:r>
            <a:r>
              <a:rPr lang="en-GB" sz="2200" dirty="0">
                <a:solidFill>
                  <a:srgbClr val="002147"/>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bioescalator.reception@medsci.ox.ac.uk</a:t>
            </a:r>
            <a:endParaRPr lang="en-GB" sz="2200" dirty="0">
              <a:solidFill>
                <a:srgbClr val="002147"/>
              </a:solidFill>
              <a:latin typeface="Arial" panose="020B0604020202020204" pitchFamily="34" charset="0"/>
              <a:cs typeface="Arial" panose="020B0604020202020204" pitchFamily="34" charset="0"/>
            </a:endParaRPr>
          </a:p>
          <a:p>
            <a:pPr algn="l">
              <a:lnSpc>
                <a:spcPct val="100000"/>
              </a:lnSpc>
              <a:spcBef>
                <a:spcPts val="0"/>
              </a:spcBef>
            </a:pPr>
            <a:endParaRPr lang="en-GB" sz="2200" dirty="0">
              <a:solidFill>
                <a:srgbClr val="002147"/>
              </a:solidFill>
              <a:latin typeface="Arial" panose="020B0604020202020204" pitchFamily="34" charset="0"/>
              <a:cs typeface="Arial" panose="020B0604020202020204" pitchFamily="34" charset="0"/>
            </a:endParaRPr>
          </a:p>
          <a:p>
            <a:pPr algn="l">
              <a:lnSpc>
                <a:spcPct val="100000"/>
              </a:lnSpc>
              <a:spcBef>
                <a:spcPts val="0"/>
              </a:spcBef>
            </a:pPr>
            <a:endParaRPr lang="en-GB" sz="2200" dirty="0">
              <a:solidFill>
                <a:srgbClr val="002147"/>
              </a:solidFill>
              <a:latin typeface="Arial" panose="020B0604020202020204" pitchFamily="34" charset="0"/>
              <a:cs typeface="Arial" panose="020B0604020202020204" pitchFamily="34" charset="0"/>
            </a:endParaRPr>
          </a:p>
        </p:txBody>
      </p:sp>
      <p:sp>
        <p:nvSpPr>
          <p:cNvPr id="11" name="Title 4"/>
          <p:cNvSpPr txBox="1">
            <a:spLocks/>
          </p:cNvSpPr>
          <p:nvPr/>
        </p:nvSpPr>
        <p:spPr>
          <a:xfrm>
            <a:off x="696000" y="50334"/>
            <a:ext cx="10800000" cy="10800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600" dirty="0">
                <a:solidFill>
                  <a:srgbClr val="002147"/>
                </a:solidFill>
                <a:latin typeface="Arial" panose="020B0604020202020204" pitchFamily="34" charset="0"/>
                <a:cs typeface="Arial" panose="020B0604020202020204" pitchFamily="34" charset="0"/>
              </a:rPr>
              <a:t>Calpendo</a:t>
            </a:r>
          </a:p>
        </p:txBody>
      </p:sp>
      <p:pic>
        <p:nvPicPr>
          <p:cNvPr id="3" name="Picture 2" descr="A close-up of logos&#10;&#10;Description automatically generated with low confidence">
            <a:extLst>
              <a:ext uri="{FF2B5EF4-FFF2-40B4-BE49-F238E27FC236}">
                <a16:creationId xmlns:a16="http://schemas.microsoft.com/office/drawing/2014/main" id="{1723A7CE-F265-8866-3923-63A3CCB835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50504" y="-18000"/>
            <a:ext cx="1741496" cy="900000"/>
          </a:xfrm>
          <a:prstGeom prst="rect">
            <a:avLst/>
          </a:prstGeom>
        </p:spPr>
      </p:pic>
      <p:cxnSp>
        <p:nvCxnSpPr>
          <p:cNvPr id="4" name="Straight Connector 3">
            <a:extLst>
              <a:ext uri="{FF2B5EF4-FFF2-40B4-BE49-F238E27FC236}">
                <a16:creationId xmlns:a16="http://schemas.microsoft.com/office/drawing/2014/main" id="{A9DD7320-824B-BA92-1575-A1430DBC1419}"/>
              </a:ext>
            </a:extLst>
          </p:cNvPr>
          <p:cNvCxnSpPr>
            <a:cxnSpLocks/>
          </p:cNvCxnSpPr>
          <p:nvPr/>
        </p:nvCxnSpPr>
        <p:spPr>
          <a:xfrm>
            <a:off x="-24000" y="1129615"/>
            <a:ext cx="12240000" cy="0"/>
          </a:xfrm>
          <a:prstGeom prst="line">
            <a:avLst/>
          </a:prstGeom>
          <a:ln>
            <a:solidFill>
              <a:srgbClr val="FA6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933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txBox="1">
            <a:spLocks/>
          </p:cNvSpPr>
          <p:nvPr/>
        </p:nvSpPr>
        <p:spPr>
          <a:xfrm>
            <a:off x="696000" y="1139945"/>
            <a:ext cx="10800000" cy="576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endParaRPr lang="en-GB" sz="2200" b="1" dirty="0">
              <a:solidFill>
                <a:srgbClr val="002147"/>
              </a:solidFill>
              <a:latin typeface="Arial" panose="020B0604020202020204" pitchFamily="34" charset="0"/>
              <a:cs typeface="Arial" panose="020B0604020202020204" pitchFamily="34" charset="0"/>
            </a:endParaRPr>
          </a:p>
          <a:p>
            <a:pPr algn="l">
              <a:lnSpc>
                <a:spcPct val="100000"/>
              </a:lnSpc>
              <a:spcBef>
                <a:spcPts val="0"/>
              </a:spcBef>
            </a:pPr>
            <a:r>
              <a:rPr lang="en-GB" sz="2200" b="1" dirty="0">
                <a:solidFill>
                  <a:srgbClr val="002147"/>
                </a:solidFill>
                <a:latin typeface="Arial" panose="020B0604020202020204" pitchFamily="34" charset="0"/>
                <a:cs typeface="Arial" panose="020B0604020202020204" pitchFamily="34" charset="0"/>
              </a:rPr>
              <a:t>Includes: </a:t>
            </a:r>
          </a:p>
          <a:p>
            <a:pPr algn="l">
              <a:lnSpc>
                <a:spcPct val="150000"/>
              </a:lnSpc>
              <a:spcBef>
                <a:spcPts val="0"/>
              </a:spcBef>
            </a:pPr>
            <a:r>
              <a:rPr lang="en-GB" sz="2200" dirty="0">
                <a:solidFill>
                  <a:srgbClr val="002147"/>
                </a:solidFill>
                <a:latin typeface="Arial" panose="020B0604020202020204" pitchFamily="34" charset="0"/>
                <a:cs typeface="Arial" panose="020B0604020202020204" pitchFamily="34" charset="0"/>
              </a:rPr>
              <a:t>Tissue culture laboratory</a:t>
            </a:r>
          </a:p>
          <a:p>
            <a:pPr algn="l">
              <a:lnSpc>
                <a:spcPct val="150000"/>
              </a:lnSpc>
              <a:spcBef>
                <a:spcPts val="0"/>
              </a:spcBef>
            </a:pPr>
            <a:r>
              <a:rPr lang="en-GB" sz="2200" dirty="0">
                <a:solidFill>
                  <a:srgbClr val="002147"/>
                </a:solidFill>
                <a:latin typeface="Arial" panose="020B0604020202020204" pitchFamily="34" charset="0"/>
                <a:cs typeface="Arial" panose="020B0604020202020204" pitchFamily="34" charset="0"/>
              </a:rPr>
              <a:t>Walk-in Cold room</a:t>
            </a:r>
          </a:p>
          <a:p>
            <a:pPr algn="l">
              <a:lnSpc>
                <a:spcPct val="150000"/>
              </a:lnSpc>
              <a:spcBef>
                <a:spcPts val="0"/>
              </a:spcBef>
            </a:pPr>
            <a:r>
              <a:rPr lang="en-GB" sz="2200" dirty="0">
                <a:solidFill>
                  <a:srgbClr val="002147"/>
                </a:solidFill>
                <a:latin typeface="Arial" panose="020B0604020202020204" pitchFamily="34" charset="0"/>
                <a:cs typeface="Arial" panose="020B0604020202020204" pitchFamily="34" charset="0"/>
              </a:rPr>
              <a:t>-80˚C freezers/Cryogenic storage</a:t>
            </a:r>
          </a:p>
          <a:p>
            <a:pPr algn="l">
              <a:lnSpc>
                <a:spcPct val="150000"/>
              </a:lnSpc>
              <a:spcBef>
                <a:spcPts val="0"/>
              </a:spcBef>
            </a:pPr>
            <a:r>
              <a:rPr lang="en-GB" sz="2200" dirty="0">
                <a:solidFill>
                  <a:srgbClr val="002147"/>
                </a:solidFill>
                <a:latin typeface="Arial" panose="020B0604020202020204" pitchFamily="34" charset="0"/>
                <a:cs typeface="Arial" panose="020B0604020202020204" pitchFamily="34" charset="0"/>
              </a:rPr>
              <a:t>Chemistry laboratory</a:t>
            </a:r>
          </a:p>
          <a:p>
            <a:pPr algn="l">
              <a:lnSpc>
                <a:spcPct val="150000"/>
              </a:lnSpc>
              <a:spcBef>
                <a:spcPts val="0"/>
              </a:spcBef>
            </a:pPr>
            <a:r>
              <a:rPr lang="en-GB" sz="2200" dirty="0">
                <a:solidFill>
                  <a:srgbClr val="002147"/>
                </a:solidFill>
                <a:latin typeface="Arial" panose="020B0604020202020204" pitchFamily="34" charset="0"/>
                <a:cs typeface="Arial" panose="020B0604020202020204" pitchFamily="34" charset="0"/>
              </a:rPr>
              <a:t>Services laboratory</a:t>
            </a:r>
          </a:p>
          <a:p>
            <a:pPr algn="l">
              <a:lnSpc>
                <a:spcPct val="100000"/>
              </a:lnSpc>
            </a:pPr>
            <a:endParaRPr lang="en-GB" sz="2200" dirty="0">
              <a:solidFill>
                <a:srgbClr val="002147"/>
              </a:solidFill>
              <a:latin typeface="Arial" panose="020B0604020202020204" pitchFamily="34" charset="0"/>
              <a:cs typeface="Arial" panose="020B0604020202020204" pitchFamily="34" charset="0"/>
            </a:endParaRPr>
          </a:p>
          <a:p>
            <a:pPr algn="l">
              <a:lnSpc>
                <a:spcPct val="100000"/>
              </a:lnSpc>
            </a:pPr>
            <a:r>
              <a:rPr lang="en-GB" sz="2200" b="1" dirty="0">
                <a:solidFill>
                  <a:srgbClr val="002147"/>
                </a:solidFill>
                <a:latin typeface="Arial" panose="020B0604020202020204" pitchFamily="34" charset="0"/>
                <a:cs typeface="Arial" panose="020B0604020202020204" pitchFamily="34" charset="0"/>
              </a:rPr>
              <a:t>If your company has opted-in to using the Core Lab Facilities:</a:t>
            </a:r>
          </a:p>
          <a:p>
            <a:pPr algn="l">
              <a:lnSpc>
                <a:spcPct val="100000"/>
              </a:lnSpc>
            </a:pPr>
            <a:r>
              <a:rPr lang="en-GB" sz="2200" dirty="0">
                <a:solidFill>
                  <a:srgbClr val="002147"/>
                </a:solidFill>
                <a:latin typeface="Arial" panose="020B0604020202020204" pitchFamily="34" charset="0"/>
                <a:cs typeface="Arial" panose="020B0604020202020204" pitchFamily="34" charset="0"/>
              </a:rPr>
              <a:t>Training on equipment will be given by our lab technician.</a:t>
            </a:r>
          </a:p>
          <a:p>
            <a:pPr algn="l">
              <a:lnSpc>
                <a:spcPct val="100000"/>
              </a:lnSpc>
            </a:pPr>
            <a:r>
              <a:rPr lang="en-GB" sz="2200" dirty="0">
                <a:solidFill>
                  <a:srgbClr val="002147"/>
                </a:solidFill>
                <a:latin typeface="Arial" panose="020B0604020202020204" pitchFamily="34" charset="0"/>
                <a:cs typeface="Arial" panose="020B0604020202020204" pitchFamily="34" charset="0"/>
              </a:rPr>
              <a:t>Once you have received your training, access will be added to your University card.</a:t>
            </a:r>
            <a:endParaRPr lang="en-GB" sz="2200" b="1" dirty="0">
              <a:solidFill>
                <a:srgbClr val="002147"/>
              </a:solidFill>
              <a:latin typeface="Arial" panose="020B0604020202020204" pitchFamily="34" charset="0"/>
              <a:cs typeface="Arial" panose="020B0604020202020204" pitchFamily="34" charset="0"/>
            </a:endParaRPr>
          </a:p>
          <a:p>
            <a:pPr algn="l">
              <a:lnSpc>
                <a:spcPct val="100000"/>
              </a:lnSpc>
            </a:pPr>
            <a:endParaRPr lang="en-GB" sz="2200" b="1" dirty="0">
              <a:solidFill>
                <a:srgbClr val="002147"/>
              </a:solidFill>
              <a:latin typeface="Arial" panose="020B0604020202020204" pitchFamily="34" charset="0"/>
              <a:cs typeface="Arial" panose="020B0604020202020204" pitchFamily="34" charset="0"/>
            </a:endParaRPr>
          </a:p>
          <a:p>
            <a:pPr algn="l">
              <a:lnSpc>
                <a:spcPct val="100000"/>
              </a:lnSpc>
            </a:pPr>
            <a:endParaRPr lang="en-GB" sz="2200" dirty="0">
              <a:solidFill>
                <a:srgbClr val="002147"/>
              </a:solidFill>
              <a:latin typeface="Arial" panose="020B0604020202020204" pitchFamily="34" charset="0"/>
              <a:cs typeface="Arial" panose="020B0604020202020204" pitchFamily="34" charset="0"/>
            </a:endParaRPr>
          </a:p>
        </p:txBody>
      </p:sp>
      <p:sp>
        <p:nvSpPr>
          <p:cNvPr id="10" name="Title 4"/>
          <p:cNvSpPr txBox="1">
            <a:spLocks/>
          </p:cNvSpPr>
          <p:nvPr/>
        </p:nvSpPr>
        <p:spPr>
          <a:xfrm>
            <a:off x="696000" y="50334"/>
            <a:ext cx="10800000" cy="10800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600" dirty="0">
                <a:solidFill>
                  <a:srgbClr val="002147"/>
                </a:solidFill>
                <a:latin typeface="Arial" panose="020B0604020202020204" pitchFamily="34" charset="0"/>
                <a:cs typeface="Arial" panose="020B0604020202020204" pitchFamily="34" charset="0"/>
              </a:rPr>
              <a:t>Shared Core Lab Facilities</a:t>
            </a:r>
          </a:p>
        </p:txBody>
      </p:sp>
      <p:pic>
        <p:nvPicPr>
          <p:cNvPr id="3" name="Picture 2" descr="A close-up of logos&#10;&#10;Description automatically generated with low confidence">
            <a:extLst>
              <a:ext uri="{FF2B5EF4-FFF2-40B4-BE49-F238E27FC236}">
                <a16:creationId xmlns:a16="http://schemas.microsoft.com/office/drawing/2014/main" id="{CA87B5CB-6D03-AE98-9A7F-A53B9470E9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0504" y="0"/>
            <a:ext cx="1741496" cy="900000"/>
          </a:xfrm>
          <a:prstGeom prst="rect">
            <a:avLst/>
          </a:prstGeom>
        </p:spPr>
      </p:pic>
      <p:cxnSp>
        <p:nvCxnSpPr>
          <p:cNvPr id="4" name="Straight Connector 3">
            <a:extLst>
              <a:ext uri="{FF2B5EF4-FFF2-40B4-BE49-F238E27FC236}">
                <a16:creationId xmlns:a16="http://schemas.microsoft.com/office/drawing/2014/main" id="{090CD500-DF3C-C526-AA84-6195E08DB58E}"/>
              </a:ext>
            </a:extLst>
          </p:cNvPr>
          <p:cNvCxnSpPr>
            <a:cxnSpLocks/>
          </p:cNvCxnSpPr>
          <p:nvPr/>
        </p:nvCxnSpPr>
        <p:spPr>
          <a:xfrm>
            <a:off x="-24000" y="1129615"/>
            <a:ext cx="12240000" cy="0"/>
          </a:xfrm>
          <a:prstGeom prst="line">
            <a:avLst/>
          </a:prstGeom>
          <a:ln>
            <a:solidFill>
              <a:srgbClr val="FA6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365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txBox="1">
            <a:spLocks/>
          </p:cNvSpPr>
          <p:nvPr/>
        </p:nvSpPr>
        <p:spPr>
          <a:xfrm>
            <a:off x="696000" y="1818000"/>
            <a:ext cx="10800000" cy="504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GB" sz="2200" dirty="0">
                <a:solidFill>
                  <a:srgbClr val="002147"/>
                </a:solidFill>
                <a:latin typeface="Arial" panose="020B0604020202020204" pitchFamily="34" charset="0"/>
                <a:cs typeface="Arial" panose="020B0604020202020204" pitchFamily="34" charset="0"/>
              </a:rPr>
              <a:t>Our tenants can access Oxford University research facilities in other buildings/departments, </a:t>
            </a:r>
          </a:p>
          <a:p>
            <a:pPr algn="l">
              <a:lnSpc>
                <a:spcPct val="100000"/>
              </a:lnSpc>
              <a:spcBef>
                <a:spcPts val="0"/>
              </a:spcBef>
            </a:pPr>
            <a:r>
              <a:rPr lang="en-GB" sz="2200" dirty="0">
                <a:solidFill>
                  <a:srgbClr val="002147"/>
                </a:solidFill>
                <a:latin typeface="Arial" panose="020B0604020202020204" pitchFamily="34" charset="0"/>
                <a:cs typeface="Arial" panose="020B0604020202020204" pitchFamily="34" charset="0"/>
              </a:rPr>
              <a:t>e.g. Flow Cytometry, Mass Spec, NMR spectroscopy, Light Microscopy, HPLC.</a:t>
            </a:r>
          </a:p>
          <a:p>
            <a:pPr algn="l">
              <a:lnSpc>
                <a:spcPct val="100000"/>
              </a:lnSpc>
              <a:spcBef>
                <a:spcPts val="0"/>
              </a:spcBef>
            </a:pPr>
            <a:endParaRPr lang="en-GB" sz="2200" dirty="0">
              <a:solidFill>
                <a:srgbClr val="002147"/>
              </a:solidFill>
              <a:latin typeface="Arial" panose="020B0604020202020204" pitchFamily="34" charset="0"/>
              <a:cs typeface="Arial" panose="020B0604020202020204" pitchFamily="34" charset="0"/>
            </a:endParaRPr>
          </a:p>
          <a:p>
            <a:pPr algn="l">
              <a:lnSpc>
                <a:spcPct val="100000"/>
              </a:lnSpc>
              <a:spcBef>
                <a:spcPts val="0"/>
              </a:spcBef>
            </a:pPr>
            <a:r>
              <a:rPr lang="en-GB" sz="2200" dirty="0">
                <a:solidFill>
                  <a:srgbClr val="002147"/>
                </a:solidFill>
                <a:latin typeface="Arial" panose="020B0604020202020204" pitchFamily="34" charset="0"/>
                <a:cs typeface="Arial" panose="020B0604020202020204" pitchFamily="34" charset="0"/>
              </a:rPr>
              <a:t>For more information on this, please contact Khwaja Islam, Lab &amp; Facilities Manager.</a:t>
            </a:r>
          </a:p>
          <a:p>
            <a:pPr algn="l">
              <a:lnSpc>
                <a:spcPct val="100000"/>
              </a:lnSpc>
              <a:spcBef>
                <a:spcPts val="0"/>
              </a:spcBef>
            </a:pPr>
            <a:endParaRPr lang="en-GB" sz="2200" dirty="0">
              <a:solidFill>
                <a:srgbClr val="002147"/>
              </a:solidFill>
              <a:latin typeface="Arial" panose="020B0604020202020204" pitchFamily="34" charset="0"/>
              <a:cs typeface="Arial" panose="020B0604020202020204" pitchFamily="34" charset="0"/>
            </a:endParaRPr>
          </a:p>
          <a:p>
            <a:pPr algn="l">
              <a:lnSpc>
                <a:spcPct val="100000"/>
              </a:lnSpc>
              <a:spcBef>
                <a:spcPts val="0"/>
              </a:spcBef>
            </a:pPr>
            <a:endParaRPr lang="en-GB" sz="2200" dirty="0">
              <a:solidFill>
                <a:srgbClr val="002147"/>
              </a:solidFill>
              <a:latin typeface="Arial" panose="020B0604020202020204" pitchFamily="34" charset="0"/>
              <a:cs typeface="Arial" panose="020B0604020202020204" pitchFamily="34" charset="0"/>
            </a:endParaRPr>
          </a:p>
          <a:p>
            <a:pPr algn="l">
              <a:lnSpc>
                <a:spcPct val="100000"/>
              </a:lnSpc>
            </a:pPr>
            <a:endParaRPr lang="en-GB" sz="2200" dirty="0">
              <a:solidFill>
                <a:srgbClr val="002147"/>
              </a:solidFill>
              <a:latin typeface="Arial" panose="020B0604020202020204" pitchFamily="34" charset="0"/>
              <a:cs typeface="Arial" panose="020B0604020202020204" pitchFamily="34" charset="0"/>
            </a:endParaRPr>
          </a:p>
        </p:txBody>
      </p:sp>
      <p:sp>
        <p:nvSpPr>
          <p:cNvPr id="10" name="Title 4"/>
          <p:cNvSpPr txBox="1">
            <a:spLocks/>
          </p:cNvSpPr>
          <p:nvPr/>
        </p:nvSpPr>
        <p:spPr>
          <a:xfrm>
            <a:off x="696000" y="0"/>
            <a:ext cx="10800000" cy="18000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600" dirty="0">
                <a:solidFill>
                  <a:srgbClr val="002060"/>
                </a:solidFill>
                <a:latin typeface="Arial" panose="020B0604020202020204" pitchFamily="34" charset="0"/>
                <a:cs typeface="Arial" panose="020B0604020202020204" pitchFamily="34" charset="0"/>
              </a:rPr>
              <a:t>Access to University </a:t>
            </a:r>
          </a:p>
          <a:p>
            <a:r>
              <a:rPr lang="en-GB" sz="5600" dirty="0">
                <a:solidFill>
                  <a:srgbClr val="002060"/>
                </a:solidFill>
                <a:latin typeface="Arial" panose="020B0604020202020204" pitchFamily="34" charset="0"/>
                <a:cs typeface="Arial" panose="020B0604020202020204" pitchFamily="34" charset="0"/>
              </a:rPr>
              <a:t>Research Facilities</a:t>
            </a:r>
          </a:p>
        </p:txBody>
      </p:sp>
      <p:pic>
        <p:nvPicPr>
          <p:cNvPr id="3" name="Picture 2" descr="A close-up of logos&#10;&#10;Description automatically generated with low confidence">
            <a:extLst>
              <a:ext uri="{FF2B5EF4-FFF2-40B4-BE49-F238E27FC236}">
                <a16:creationId xmlns:a16="http://schemas.microsoft.com/office/drawing/2014/main" id="{10BB1F21-668D-BFC9-CCCF-EA34CFD01C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0504" y="0"/>
            <a:ext cx="1741496" cy="900000"/>
          </a:xfrm>
          <a:prstGeom prst="rect">
            <a:avLst/>
          </a:prstGeom>
        </p:spPr>
      </p:pic>
      <p:cxnSp>
        <p:nvCxnSpPr>
          <p:cNvPr id="4" name="Straight Connector 3">
            <a:extLst>
              <a:ext uri="{FF2B5EF4-FFF2-40B4-BE49-F238E27FC236}">
                <a16:creationId xmlns:a16="http://schemas.microsoft.com/office/drawing/2014/main" id="{FE189A3D-D415-AF27-9A55-5BE880C988DF}"/>
              </a:ext>
            </a:extLst>
          </p:cNvPr>
          <p:cNvCxnSpPr>
            <a:cxnSpLocks/>
          </p:cNvCxnSpPr>
          <p:nvPr/>
        </p:nvCxnSpPr>
        <p:spPr>
          <a:xfrm>
            <a:off x="-24000" y="1700067"/>
            <a:ext cx="12240000" cy="0"/>
          </a:xfrm>
          <a:prstGeom prst="line">
            <a:avLst/>
          </a:prstGeom>
          <a:ln>
            <a:solidFill>
              <a:srgbClr val="FA6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8646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txBox="1">
            <a:spLocks/>
          </p:cNvSpPr>
          <p:nvPr/>
        </p:nvSpPr>
        <p:spPr>
          <a:xfrm>
            <a:off x="696000" y="1098000"/>
            <a:ext cx="10800000" cy="576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GB" sz="2200" b="1" dirty="0">
                <a:solidFill>
                  <a:srgbClr val="002147"/>
                </a:solidFill>
                <a:latin typeface="Arial" panose="020B0604020202020204" pitchFamily="34" charset="0"/>
                <a:cs typeface="Arial" panose="020B0604020202020204" pitchFamily="34" charset="0"/>
              </a:rPr>
              <a:t>Includes:</a:t>
            </a:r>
          </a:p>
          <a:p>
            <a:pPr>
              <a:lnSpc>
                <a:spcPct val="150000"/>
              </a:lnSpc>
              <a:spcBef>
                <a:spcPts val="0"/>
              </a:spcBef>
            </a:pPr>
            <a:r>
              <a:rPr lang="en-GB" sz="2200" dirty="0">
                <a:solidFill>
                  <a:srgbClr val="002147"/>
                </a:solidFill>
                <a:latin typeface="Arial" panose="020B0604020202020204" pitchFamily="34" charset="0"/>
                <a:cs typeface="Arial" panose="020B0604020202020204" pitchFamily="34" charset="0"/>
              </a:rPr>
              <a:t>Meeting rooms</a:t>
            </a:r>
          </a:p>
          <a:p>
            <a:pPr>
              <a:lnSpc>
                <a:spcPct val="150000"/>
              </a:lnSpc>
              <a:spcBef>
                <a:spcPts val="0"/>
              </a:spcBef>
            </a:pPr>
            <a:r>
              <a:rPr lang="en-GB" sz="2200" dirty="0">
                <a:solidFill>
                  <a:srgbClr val="002147"/>
                </a:solidFill>
                <a:latin typeface="Arial" panose="020B0604020202020204" pitchFamily="34" charset="0"/>
                <a:cs typeface="Arial" panose="020B0604020202020204" pitchFamily="34" charset="0"/>
              </a:rPr>
              <a:t>The Hub</a:t>
            </a:r>
          </a:p>
          <a:p>
            <a:pPr>
              <a:lnSpc>
                <a:spcPct val="150000"/>
              </a:lnSpc>
              <a:spcBef>
                <a:spcPts val="0"/>
              </a:spcBef>
            </a:pPr>
            <a:r>
              <a:rPr lang="en-GB" sz="2200" dirty="0">
                <a:solidFill>
                  <a:srgbClr val="002147"/>
                </a:solidFill>
                <a:latin typeface="Arial" panose="020B0604020202020204" pitchFamily="34" charset="0"/>
                <a:cs typeface="Arial" panose="020B0604020202020204" pitchFamily="34" charset="0"/>
              </a:rPr>
              <a:t>Hot desks</a:t>
            </a:r>
          </a:p>
          <a:p>
            <a:pPr>
              <a:lnSpc>
                <a:spcPct val="150000"/>
              </a:lnSpc>
              <a:spcBef>
                <a:spcPts val="0"/>
              </a:spcBef>
            </a:pPr>
            <a:r>
              <a:rPr lang="en-GB" sz="2200" dirty="0">
                <a:solidFill>
                  <a:srgbClr val="002147"/>
                </a:solidFill>
                <a:latin typeface="Arial" panose="020B0604020202020204" pitchFamily="34" charset="0"/>
                <a:cs typeface="Arial" panose="020B0604020202020204" pitchFamily="34" charset="0"/>
              </a:rPr>
              <a:t>Meeting pods (ground and 1</a:t>
            </a:r>
            <a:r>
              <a:rPr lang="en-GB" sz="2200" baseline="30000" dirty="0">
                <a:solidFill>
                  <a:srgbClr val="002147"/>
                </a:solidFill>
                <a:latin typeface="Arial" panose="020B0604020202020204" pitchFamily="34" charset="0"/>
                <a:cs typeface="Arial" panose="020B0604020202020204" pitchFamily="34" charset="0"/>
              </a:rPr>
              <a:t>st</a:t>
            </a:r>
            <a:r>
              <a:rPr lang="en-GB" sz="2200" dirty="0">
                <a:solidFill>
                  <a:srgbClr val="002147"/>
                </a:solidFill>
                <a:latin typeface="Arial" panose="020B0604020202020204" pitchFamily="34" charset="0"/>
                <a:cs typeface="Arial" panose="020B0604020202020204" pitchFamily="34" charset="0"/>
              </a:rPr>
              <a:t> floor)</a:t>
            </a:r>
          </a:p>
          <a:p>
            <a:pPr>
              <a:lnSpc>
                <a:spcPct val="100000"/>
              </a:lnSpc>
            </a:pPr>
            <a:endParaRPr lang="en-GB" sz="2200" dirty="0">
              <a:solidFill>
                <a:srgbClr val="002147"/>
              </a:solidFill>
              <a:latin typeface="Arial" panose="020B0604020202020204" pitchFamily="34" charset="0"/>
              <a:cs typeface="Arial" panose="020B0604020202020204" pitchFamily="34" charset="0"/>
            </a:endParaRPr>
          </a:p>
          <a:p>
            <a:pPr>
              <a:lnSpc>
                <a:spcPct val="100000"/>
              </a:lnSpc>
            </a:pPr>
            <a:r>
              <a:rPr lang="en-GB" sz="2200" dirty="0">
                <a:solidFill>
                  <a:srgbClr val="002147"/>
                </a:solidFill>
                <a:latin typeface="Arial" panose="020B0604020202020204" pitchFamily="34" charset="0"/>
                <a:cs typeface="Arial" panose="020B0604020202020204" pitchFamily="34" charset="0"/>
              </a:rPr>
              <a:t>The booths in the Hub area and in the corridor on the 1</a:t>
            </a:r>
            <a:r>
              <a:rPr lang="en-GB" sz="2200" baseline="30000" dirty="0">
                <a:solidFill>
                  <a:srgbClr val="002147"/>
                </a:solidFill>
                <a:latin typeface="Arial" panose="020B0604020202020204" pitchFamily="34" charset="0"/>
                <a:cs typeface="Arial" panose="020B0604020202020204" pitchFamily="34" charset="0"/>
              </a:rPr>
              <a:t>st</a:t>
            </a:r>
            <a:r>
              <a:rPr lang="en-GB" sz="2200" dirty="0">
                <a:solidFill>
                  <a:srgbClr val="002147"/>
                </a:solidFill>
                <a:latin typeface="Arial" panose="020B0604020202020204" pitchFamily="34" charset="0"/>
                <a:cs typeface="Arial" panose="020B0604020202020204" pitchFamily="34" charset="0"/>
              </a:rPr>
              <a:t> floor are not bookable, </a:t>
            </a:r>
          </a:p>
          <a:p>
            <a:pPr>
              <a:lnSpc>
                <a:spcPct val="100000"/>
              </a:lnSpc>
            </a:pPr>
            <a:r>
              <a:rPr lang="en-GB" sz="2200" dirty="0">
                <a:solidFill>
                  <a:srgbClr val="002147"/>
                </a:solidFill>
                <a:latin typeface="Arial" panose="020B0604020202020204" pitchFamily="34" charset="0"/>
                <a:cs typeface="Arial" panose="020B0604020202020204" pitchFamily="34" charset="0"/>
              </a:rPr>
              <a:t>and are for ad hoc use only.</a:t>
            </a:r>
          </a:p>
          <a:p>
            <a:pPr algn="l">
              <a:lnSpc>
                <a:spcPct val="100000"/>
              </a:lnSpc>
              <a:spcBef>
                <a:spcPts val="600"/>
              </a:spcBef>
            </a:pPr>
            <a:endParaRPr lang="en-GB" sz="2200" dirty="0">
              <a:solidFill>
                <a:srgbClr val="002147"/>
              </a:solidFill>
              <a:latin typeface="Arial" panose="020B0604020202020204" pitchFamily="34" charset="0"/>
              <a:cs typeface="Arial" panose="020B0604020202020204" pitchFamily="34" charset="0"/>
            </a:endParaRPr>
          </a:p>
          <a:p>
            <a:pPr>
              <a:lnSpc>
                <a:spcPct val="100000"/>
              </a:lnSpc>
            </a:pPr>
            <a:endParaRPr lang="en-GB" sz="2200" dirty="0">
              <a:solidFill>
                <a:srgbClr val="002147"/>
              </a:solidFill>
              <a:latin typeface="Arial" panose="020B0604020202020204" pitchFamily="34" charset="0"/>
              <a:cs typeface="Arial" panose="020B0604020202020204" pitchFamily="34" charset="0"/>
            </a:endParaRPr>
          </a:p>
        </p:txBody>
      </p:sp>
      <p:pic>
        <p:nvPicPr>
          <p:cNvPr id="9" name="Picture 4" descr="https://pbs.twimg.com/media/Dw207TbW0AAg8OQ.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8120" y="1760177"/>
            <a:ext cx="1773237" cy="13299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pbs.twimg.com/media/DwdE-zXXQAAROB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5409" y="1709091"/>
            <a:ext cx="1837553" cy="13917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s://pbs.twimg.com/media/DoB5onTXcAATftU.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12000"/>
                    </a14:imgEffect>
                  </a14:imgLayer>
                </a14:imgProps>
              </a:ext>
              <a:ext uri="{28A0092B-C50C-407E-A947-70E740481C1C}">
                <a14:useLocalDpi xmlns:a14="http://schemas.microsoft.com/office/drawing/2010/main" val="0"/>
              </a:ext>
            </a:extLst>
          </a:blip>
          <a:srcRect/>
          <a:stretch>
            <a:fillRect/>
          </a:stretch>
        </p:blipFill>
        <p:spPr bwMode="auto">
          <a:xfrm>
            <a:off x="340643" y="1733772"/>
            <a:ext cx="1738561" cy="13827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t="1399" r="26651"/>
          <a:stretch/>
        </p:blipFill>
        <p:spPr>
          <a:xfrm>
            <a:off x="8199040" y="1760177"/>
            <a:ext cx="1765448" cy="1329928"/>
          </a:xfrm>
          <a:prstGeom prst="rect">
            <a:avLst/>
          </a:prstGeom>
        </p:spPr>
      </p:pic>
      <p:sp>
        <p:nvSpPr>
          <p:cNvPr id="13" name="Title 4"/>
          <p:cNvSpPr txBox="1">
            <a:spLocks/>
          </p:cNvSpPr>
          <p:nvPr/>
        </p:nvSpPr>
        <p:spPr>
          <a:xfrm>
            <a:off x="696000" y="50334"/>
            <a:ext cx="10800000" cy="10800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600" dirty="0">
                <a:solidFill>
                  <a:srgbClr val="002147"/>
                </a:solidFill>
                <a:latin typeface="Arial" panose="020B0604020202020204" pitchFamily="34" charset="0"/>
                <a:cs typeface="Arial" panose="020B0604020202020204" pitchFamily="34" charset="0"/>
              </a:rPr>
              <a:t>Shared Meeting Spaces</a:t>
            </a:r>
          </a:p>
        </p:txBody>
      </p:sp>
      <p:pic>
        <p:nvPicPr>
          <p:cNvPr id="4" name="Picture 3" descr="A close-up of logos&#10;&#10;Description automatically generated with low confidence">
            <a:extLst>
              <a:ext uri="{FF2B5EF4-FFF2-40B4-BE49-F238E27FC236}">
                <a16:creationId xmlns:a16="http://schemas.microsoft.com/office/drawing/2014/main" id="{797B86C5-A3F7-8D1E-F8E0-0862298D673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50504" y="0"/>
            <a:ext cx="1741496" cy="900000"/>
          </a:xfrm>
          <a:prstGeom prst="rect">
            <a:avLst/>
          </a:prstGeom>
        </p:spPr>
      </p:pic>
      <p:cxnSp>
        <p:nvCxnSpPr>
          <p:cNvPr id="6" name="Straight Connector 5">
            <a:extLst>
              <a:ext uri="{FF2B5EF4-FFF2-40B4-BE49-F238E27FC236}">
                <a16:creationId xmlns:a16="http://schemas.microsoft.com/office/drawing/2014/main" id="{DBDFC11A-8964-232C-BCBD-A6E91D34F8B7}"/>
              </a:ext>
            </a:extLst>
          </p:cNvPr>
          <p:cNvCxnSpPr>
            <a:cxnSpLocks/>
          </p:cNvCxnSpPr>
          <p:nvPr/>
        </p:nvCxnSpPr>
        <p:spPr>
          <a:xfrm>
            <a:off x="-24000" y="1129615"/>
            <a:ext cx="12240000" cy="0"/>
          </a:xfrm>
          <a:prstGeom prst="line">
            <a:avLst/>
          </a:prstGeom>
          <a:ln>
            <a:solidFill>
              <a:srgbClr val="FA6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4490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tent Placeholder 5"/>
          <p:cNvSpPr txBox="1">
            <a:spLocks/>
          </p:cNvSpPr>
          <p:nvPr/>
        </p:nvSpPr>
        <p:spPr>
          <a:xfrm>
            <a:off x="696000" y="1307725"/>
            <a:ext cx="10800000" cy="5760000"/>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spcBef>
                <a:spcPts val="0"/>
              </a:spcBef>
              <a:buFont typeface="Arial" panose="020B0604020202020204" pitchFamily="34" charset="0"/>
              <a:buChar char="•"/>
            </a:pPr>
            <a:r>
              <a:rPr lang="en-GB" sz="2200" dirty="0">
                <a:solidFill>
                  <a:srgbClr val="002147"/>
                </a:solidFill>
                <a:latin typeface="Arial" panose="020B0604020202020204" pitchFamily="34" charset="0"/>
                <a:cs typeface="Arial" panose="020B0604020202020204" pitchFamily="34" charset="0"/>
              </a:rPr>
              <a:t>Nespresso coffee machine and pods</a:t>
            </a:r>
          </a:p>
          <a:p>
            <a:pPr marL="342900" indent="-342900" algn="l">
              <a:lnSpc>
                <a:spcPct val="100000"/>
              </a:lnSpc>
              <a:spcBef>
                <a:spcPts val="0"/>
              </a:spcBef>
              <a:buFont typeface="Arial" panose="020B0604020202020204" pitchFamily="34" charset="0"/>
              <a:buChar char="•"/>
            </a:pPr>
            <a:r>
              <a:rPr lang="en-GB" sz="2200" dirty="0">
                <a:solidFill>
                  <a:srgbClr val="002147"/>
                </a:solidFill>
                <a:latin typeface="Arial" panose="020B0604020202020204" pitchFamily="34" charset="0"/>
                <a:cs typeface="Arial" panose="020B0604020202020204" pitchFamily="34" charset="0"/>
              </a:rPr>
              <a:t>Aqua tap (hot and cold water)</a:t>
            </a:r>
          </a:p>
          <a:p>
            <a:pPr marL="342900" indent="-342900" algn="l">
              <a:lnSpc>
                <a:spcPct val="100000"/>
              </a:lnSpc>
              <a:spcBef>
                <a:spcPts val="0"/>
              </a:spcBef>
              <a:buFont typeface="Arial" panose="020B0604020202020204" pitchFamily="34" charset="0"/>
              <a:buChar char="•"/>
            </a:pPr>
            <a:r>
              <a:rPr lang="en-GB" sz="2200" dirty="0">
                <a:solidFill>
                  <a:srgbClr val="002147"/>
                </a:solidFill>
                <a:latin typeface="Arial" panose="020B0604020202020204" pitchFamily="34" charset="0"/>
                <a:cs typeface="Arial" panose="020B0604020202020204" pitchFamily="34" charset="0"/>
              </a:rPr>
              <a:t>Microwaves (ground floor only)</a:t>
            </a:r>
          </a:p>
          <a:p>
            <a:pPr marL="342900" indent="-342900" algn="l">
              <a:lnSpc>
                <a:spcPct val="100000"/>
              </a:lnSpc>
              <a:spcBef>
                <a:spcPts val="0"/>
              </a:spcBef>
              <a:buFont typeface="Arial" panose="020B0604020202020204" pitchFamily="34" charset="0"/>
              <a:buChar char="•"/>
            </a:pPr>
            <a:r>
              <a:rPr lang="en-GB" sz="2200" dirty="0">
                <a:solidFill>
                  <a:srgbClr val="002147"/>
                </a:solidFill>
                <a:latin typeface="Arial" panose="020B0604020202020204" pitchFamily="34" charset="0"/>
                <a:cs typeface="Arial" panose="020B0604020202020204" pitchFamily="34" charset="0"/>
              </a:rPr>
              <a:t>Dishwasher (ground floor only)</a:t>
            </a:r>
          </a:p>
          <a:p>
            <a:pPr marL="342900" indent="-342900" algn="l">
              <a:lnSpc>
                <a:spcPct val="100000"/>
              </a:lnSpc>
              <a:spcBef>
                <a:spcPts val="0"/>
              </a:spcBef>
              <a:buFont typeface="Arial" panose="020B0604020202020204" pitchFamily="34" charset="0"/>
              <a:buChar char="•"/>
            </a:pPr>
            <a:r>
              <a:rPr lang="en-GB" sz="2200" dirty="0">
                <a:solidFill>
                  <a:srgbClr val="002147"/>
                </a:solidFill>
                <a:latin typeface="Arial" panose="020B0604020202020204" pitchFamily="34" charset="0"/>
                <a:cs typeface="Arial" panose="020B0604020202020204" pitchFamily="34" charset="0"/>
              </a:rPr>
              <a:t>Fridge (right-hand fridge in the Hub, small fridge on first floor)</a:t>
            </a:r>
          </a:p>
          <a:p>
            <a:pPr marL="342900" indent="-342900" algn="l">
              <a:lnSpc>
                <a:spcPct val="100000"/>
              </a:lnSpc>
              <a:spcBef>
                <a:spcPts val="0"/>
              </a:spcBef>
              <a:buFont typeface="Arial" panose="020B0604020202020204" pitchFamily="34" charset="0"/>
              <a:buChar char="•"/>
            </a:pPr>
            <a:r>
              <a:rPr lang="en-GB" sz="2200" dirty="0">
                <a:solidFill>
                  <a:srgbClr val="002147"/>
                </a:solidFill>
                <a:latin typeface="Arial" panose="020B0604020202020204" pitchFamily="34" charset="0"/>
                <a:cs typeface="Arial" panose="020B0604020202020204" pitchFamily="34" charset="0"/>
              </a:rPr>
              <a:t>Instant coffee, a variety of teas, hot chocolate</a:t>
            </a:r>
          </a:p>
          <a:p>
            <a:pPr marL="342900" indent="-342900" algn="l">
              <a:lnSpc>
                <a:spcPct val="100000"/>
              </a:lnSpc>
              <a:spcBef>
                <a:spcPts val="0"/>
              </a:spcBef>
              <a:buFont typeface="Arial" panose="020B0604020202020204" pitchFamily="34" charset="0"/>
              <a:buChar char="•"/>
            </a:pPr>
            <a:r>
              <a:rPr lang="en-GB" sz="2200" dirty="0">
                <a:solidFill>
                  <a:srgbClr val="002147"/>
                </a:solidFill>
                <a:latin typeface="Arial" panose="020B0604020202020204" pitchFamily="34" charset="0"/>
                <a:cs typeface="Arial" panose="020B0604020202020204" pitchFamily="34" charset="0"/>
              </a:rPr>
              <a:t>Sugar and cow’s milk</a:t>
            </a:r>
          </a:p>
          <a:p>
            <a:pPr algn="l">
              <a:lnSpc>
                <a:spcPct val="100000"/>
              </a:lnSpc>
              <a:spcBef>
                <a:spcPts val="0"/>
              </a:spcBef>
            </a:pPr>
            <a:endParaRPr lang="en-GB" sz="2200" dirty="0">
              <a:solidFill>
                <a:srgbClr val="002147"/>
              </a:solidFill>
              <a:latin typeface="Arial" panose="020B0604020202020204" pitchFamily="34" charset="0"/>
              <a:cs typeface="Arial" panose="020B0604020202020204" pitchFamily="34" charset="0"/>
            </a:endParaRPr>
          </a:p>
          <a:p>
            <a:pPr algn="l">
              <a:lnSpc>
                <a:spcPct val="100000"/>
              </a:lnSpc>
              <a:spcBef>
                <a:spcPts val="0"/>
              </a:spcBef>
            </a:pPr>
            <a:r>
              <a:rPr lang="en-GB" sz="2200" dirty="0">
                <a:solidFill>
                  <a:srgbClr val="002147"/>
                </a:solidFill>
                <a:latin typeface="Arial" panose="020B0604020202020204" pitchFamily="34" charset="0"/>
                <a:cs typeface="Arial" panose="020B0604020202020204" pitchFamily="34" charset="0"/>
              </a:rPr>
              <a:t>Please do not use the milk provided by the BioEscalator for any meals, as it is for drinks only. Instead, we ask you to bring in and label your own milk.</a:t>
            </a:r>
          </a:p>
          <a:p>
            <a:pPr algn="l">
              <a:lnSpc>
                <a:spcPct val="100000"/>
              </a:lnSpc>
              <a:spcBef>
                <a:spcPts val="0"/>
              </a:spcBef>
            </a:pPr>
            <a:endParaRPr lang="en-GB" sz="2200" dirty="0">
              <a:solidFill>
                <a:srgbClr val="002147"/>
              </a:solidFill>
              <a:latin typeface="Arial" panose="020B0604020202020204" pitchFamily="34" charset="0"/>
              <a:cs typeface="Arial" panose="020B0604020202020204" pitchFamily="34" charset="0"/>
            </a:endParaRPr>
          </a:p>
          <a:p>
            <a:pPr algn="l">
              <a:lnSpc>
                <a:spcPct val="100000"/>
              </a:lnSpc>
              <a:spcBef>
                <a:spcPts val="0"/>
              </a:spcBef>
            </a:pPr>
            <a:r>
              <a:rPr lang="en-GB" sz="2200" b="1" dirty="0">
                <a:solidFill>
                  <a:srgbClr val="002147"/>
                </a:solidFill>
                <a:latin typeface="Arial" panose="020B0604020202020204" pitchFamily="34" charset="0"/>
                <a:cs typeface="Arial" panose="020B0604020202020204" pitchFamily="34" charset="0"/>
              </a:rPr>
              <a:t>Please make sure to keep the kitchen areas clean and tidy. Remember to wash up/load the dishwasher after yourself and your visitors. This is a communal area so we should all work together to keep it clean and tidy.</a:t>
            </a:r>
          </a:p>
          <a:p>
            <a:pPr algn="l">
              <a:lnSpc>
                <a:spcPct val="100000"/>
              </a:lnSpc>
              <a:spcBef>
                <a:spcPts val="0"/>
              </a:spcBef>
            </a:pPr>
            <a:endParaRPr lang="en-GB" sz="2200" b="1" dirty="0">
              <a:solidFill>
                <a:srgbClr val="002147"/>
              </a:solidFill>
              <a:latin typeface="Arial" panose="020B0604020202020204" pitchFamily="34" charset="0"/>
              <a:cs typeface="Arial" panose="020B0604020202020204" pitchFamily="34" charset="0"/>
            </a:endParaRPr>
          </a:p>
          <a:p>
            <a:pPr algn="l">
              <a:lnSpc>
                <a:spcPct val="100000"/>
              </a:lnSpc>
              <a:spcBef>
                <a:spcPts val="0"/>
              </a:spcBef>
            </a:pPr>
            <a:endParaRPr lang="en-GB" sz="2200" b="1" dirty="0">
              <a:solidFill>
                <a:srgbClr val="002147"/>
              </a:solidFill>
              <a:latin typeface="Arial" panose="020B0604020202020204" pitchFamily="34" charset="0"/>
              <a:cs typeface="Arial" panose="020B0604020202020204" pitchFamily="34" charset="0"/>
            </a:endParaRPr>
          </a:p>
          <a:p>
            <a:pPr algn="l">
              <a:lnSpc>
                <a:spcPct val="100000"/>
              </a:lnSpc>
              <a:spcBef>
                <a:spcPts val="0"/>
              </a:spcBef>
            </a:pPr>
            <a:endParaRPr lang="en-GB" sz="2200" dirty="0">
              <a:solidFill>
                <a:srgbClr val="002147"/>
              </a:solidFill>
              <a:latin typeface="Arial" panose="020B0604020202020204" pitchFamily="34" charset="0"/>
              <a:cs typeface="Arial" panose="020B0604020202020204" pitchFamily="34" charset="0"/>
            </a:endParaRPr>
          </a:p>
          <a:p>
            <a:pPr algn="l">
              <a:lnSpc>
                <a:spcPct val="100000"/>
              </a:lnSpc>
              <a:spcBef>
                <a:spcPts val="0"/>
              </a:spcBef>
            </a:pPr>
            <a:endParaRPr lang="en-GB" sz="2200" dirty="0">
              <a:solidFill>
                <a:srgbClr val="002147"/>
              </a:solidFill>
              <a:latin typeface="Arial" panose="020B0604020202020204" pitchFamily="34" charset="0"/>
              <a:cs typeface="Arial" panose="020B0604020202020204" pitchFamily="34" charset="0"/>
            </a:endParaRPr>
          </a:p>
        </p:txBody>
      </p:sp>
      <p:sp>
        <p:nvSpPr>
          <p:cNvPr id="9" name="Title 4"/>
          <p:cNvSpPr txBox="1">
            <a:spLocks/>
          </p:cNvSpPr>
          <p:nvPr/>
        </p:nvSpPr>
        <p:spPr>
          <a:xfrm>
            <a:off x="696000" y="50334"/>
            <a:ext cx="10800000" cy="10800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600" dirty="0">
                <a:solidFill>
                  <a:srgbClr val="002147"/>
                </a:solidFill>
                <a:latin typeface="Arial" panose="020B0604020202020204" pitchFamily="34" charset="0"/>
                <a:cs typeface="Arial" panose="020B0604020202020204" pitchFamily="34" charset="0"/>
              </a:rPr>
              <a:t>Kitchen Areas</a:t>
            </a:r>
          </a:p>
        </p:txBody>
      </p:sp>
      <p:pic>
        <p:nvPicPr>
          <p:cNvPr id="3" name="Picture 2" descr="A close-up of logos&#10;&#10;Description automatically generated with low confidence">
            <a:extLst>
              <a:ext uri="{FF2B5EF4-FFF2-40B4-BE49-F238E27FC236}">
                <a16:creationId xmlns:a16="http://schemas.microsoft.com/office/drawing/2014/main" id="{E3C783F8-58C0-AAA8-0426-FDF6407D14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0504" y="-18000"/>
            <a:ext cx="1741496" cy="900000"/>
          </a:xfrm>
          <a:prstGeom prst="rect">
            <a:avLst/>
          </a:prstGeom>
        </p:spPr>
      </p:pic>
      <p:cxnSp>
        <p:nvCxnSpPr>
          <p:cNvPr id="4" name="Straight Connector 3">
            <a:extLst>
              <a:ext uri="{FF2B5EF4-FFF2-40B4-BE49-F238E27FC236}">
                <a16:creationId xmlns:a16="http://schemas.microsoft.com/office/drawing/2014/main" id="{0B2076F4-4D29-0493-9BE6-A9F1A7072483}"/>
              </a:ext>
            </a:extLst>
          </p:cNvPr>
          <p:cNvCxnSpPr>
            <a:cxnSpLocks/>
          </p:cNvCxnSpPr>
          <p:nvPr/>
        </p:nvCxnSpPr>
        <p:spPr>
          <a:xfrm>
            <a:off x="-24000" y="1129615"/>
            <a:ext cx="12240000" cy="0"/>
          </a:xfrm>
          <a:prstGeom prst="line">
            <a:avLst/>
          </a:prstGeom>
          <a:ln>
            <a:solidFill>
              <a:srgbClr val="FA6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2457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083" y="51276"/>
            <a:ext cx="10800000" cy="1080000"/>
          </a:xfrm>
        </p:spPr>
        <p:txBody>
          <a:bodyPr>
            <a:normAutofit/>
          </a:bodyPr>
          <a:lstStyle/>
          <a:p>
            <a:pPr algn="ctr"/>
            <a:r>
              <a:rPr lang="en-GB" sz="5600" dirty="0">
                <a:solidFill>
                  <a:srgbClr val="002147"/>
                </a:solidFill>
                <a:latin typeface="Arial" panose="020B0604020202020204" pitchFamily="34" charset="0"/>
                <a:cs typeface="Arial" panose="020B0604020202020204" pitchFamily="34" charset="0"/>
              </a:rPr>
              <a:t>Meet the Team</a:t>
            </a:r>
          </a:p>
        </p:txBody>
      </p:sp>
      <p:sp>
        <p:nvSpPr>
          <p:cNvPr id="4" name="TextBox 3"/>
          <p:cNvSpPr txBox="1"/>
          <p:nvPr/>
        </p:nvSpPr>
        <p:spPr>
          <a:xfrm>
            <a:off x="1564548" y="1667384"/>
            <a:ext cx="2476500" cy="677108"/>
          </a:xfrm>
          <a:prstGeom prst="rect">
            <a:avLst/>
          </a:prstGeom>
          <a:noFill/>
        </p:spPr>
        <p:txBody>
          <a:bodyPr wrap="square" rtlCol="0">
            <a:spAutoFit/>
          </a:bodyPr>
          <a:lstStyle/>
          <a:p>
            <a:r>
              <a:rPr lang="en-GB" sz="1300" b="1" dirty="0">
                <a:solidFill>
                  <a:srgbClr val="002147"/>
                </a:solidFill>
                <a:latin typeface="Arial" panose="020B0604020202020204" pitchFamily="34" charset="0"/>
                <a:cs typeface="Arial" panose="020B0604020202020204" pitchFamily="34" charset="0"/>
              </a:rPr>
              <a:t>Dr Claire Shingler</a:t>
            </a:r>
          </a:p>
          <a:p>
            <a:r>
              <a:rPr lang="en-GB" sz="1300" b="1" dirty="0">
                <a:solidFill>
                  <a:srgbClr val="002147"/>
                </a:solidFill>
                <a:latin typeface="Arial" panose="020B0604020202020204" pitchFamily="34" charset="0"/>
                <a:cs typeface="Arial" panose="020B0604020202020204" pitchFamily="34" charset="0"/>
              </a:rPr>
              <a:t>Business Manager</a:t>
            </a:r>
          </a:p>
          <a:p>
            <a:r>
              <a:rPr lang="en-GB" sz="1100" dirty="0">
                <a:solidFill>
                  <a:srgbClr val="002147"/>
                </a:solidFill>
                <a:latin typeface="Arial" panose="020B0604020202020204" pitchFamily="34" charset="0"/>
                <a:cs typeface="Arial" panose="020B0604020202020204" pitchFamily="34" charset="0"/>
              </a:rPr>
              <a:t>claire.shingler@medsci.ox.ac.uk</a:t>
            </a:r>
          </a:p>
        </p:txBody>
      </p:sp>
      <p:sp>
        <p:nvSpPr>
          <p:cNvPr id="13" name="TextBox 12"/>
          <p:cNvSpPr txBox="1"/>
          <p:nvPr/>
        </p:nvSpPr>
        <p:spPr>
          <a:xfrm>
            <a:off x="5688230" y="1660647"/>
            <a:ext cx="2610751" cy="661720"/>
          </a:xfrm>
          <a:prstGeom prst="rect">
            <a:avLst/>
          </a:prstGeom>
          <a:noFill/>
        </p:spPr>
        <p:txBody>
          <a:bodyPr wrap="square" rtlCol="0">
            <a:spAutoFit/>
          </a:bodyPr>
          <a:lstStyle/>
          <a:p>
            <a:r>
              <a:rPr lang="en-GB" sz="1300" b="1" dirty="0">
                <a:solidFill>
                  <a:srgbClr val="002147"/>
                </a:solidFill>
                <a:latin typeface="Arial" panose="020B0604020202020204" pitchFamily="34" charset="0"/>
                <a:cs typeface="Arial" panose="020B0604020202020204" pitchFamily="34" charset="0"/>
              </a:rPr>
              <a:t>Dr Elen Wade-Martins</a:t>
            </a:r>
          </a:p>
          <a:p>
            <a:r>
              <a:rPr lang="en-GB" sz="1300" b="1">
                <a:solidFill>
                  <a:srgbClr val="002147"/>
                </a:solidFill>
                <a:latin typeface="Arial" panose="020B0604020202020204" pitchFamily="34" charset="0"/>
                <a:cs typeface="Arial" panose="020B0604020202020204" pitchFamily="34" charset="0"/>
              </a:rPr>
              <a:t>Innovation Project Manager</a:t>
            </a:r>
            <a:endParaRPr lang="en-GB" sz="1300" b="1" dirty="0">
              <a:solidFill>
                <a:srgbClr val="002147"/>
              </a:solidFill>
              <a:latin typeface="Arial" panose="020B0604020202020204" pitchFamily="34" charset="0"/>
              <a:cs typeface="Arial" panose="020B0604020202020204" pitchFamily="34" charset="0"/>
            </a:endParaRPr>
          </a:p>
          <a:p>
            <a:pPr lvl="0"/>
            <a:r>
              <a:rPr lang="en-GB" sz="1100" dirty="0">
                <a:solidFill>
                  <a:srgbClr val="002147"/>
                </a:solidFill>
                <a:latin typeface="Arial" panose="020B0604020202020204" pitchFamily="34" charset="0"/>
                <a:cs typeface="Arial" panose="020B0604020202020204" pitchFamily="34" charset="0"/>
              </a:rPr>
              <a:t>elen.wade-martins@medsci.ox.ac.uk</a:t>
            </a:r>
          </a:p>
        </p:txBody>
      </p:sp>
      <p:sp>
        <p:nvSpPr>
          <p:cNvPr id="14" name="TextBox 13"/>
          <p:cNvSpPr txBox="1"/>
          <p:nvPr/>
        </p:nvSpPr>
        <p:spPr>
          <a:xfrm>
            <a:off x="9608951" y="1667384"/>
            <a:ext cx="2231287" cy="661720"/>
          </a:xfrm>
          <a:prstGeom prst="rect">
            <a:avLst/>
          </a:prstGeom>
          <a:noFill/>
        </p:spPr>
        <p:txBody>
          <a:bodyPr wrap="square" rtlCol="0">
            <a:spAutoFit/>
          </a:bodyPr>
          <a:lstStyle/>
          <a:p>
            <a:r>
              <a:rPr lang="en-GB" sz="1300" b="1" dirty="0">
                <a:solidFill>
                  <a:srgbClr val="002147"/>
                </a:solidFill>
                <a:latin typeface="Arial" panose="020B0604020202020204" pitchFamily="34" charset="0"/>
                <a:cs typeface="Arial" panose="020B0604020202020204" pitchFamily="34" charset="0"/>
              </a:rPr>
              <a:t>Dr Khwaja Islam</a:t>
            </a:r>
          </a:p>
          <a:p>
            <a:r>
              <a:rPr lang="en-GB" sz="1300" b="1" dirty="0">
                <a:solidFill>
                  <a:srgbClr val="002147"/>
                </a:solidFill>
                <a:latin typeface="Arial" panose="020B0604020202020204" pitchFamily="34" charset="0"/>
                <a:cs typeface="Arial" panose="020B0604020202020204" pitchFamily="34" charset="0"/>
              </a:rPr>
              <a:t>Lab &amp; Facilities Manager</a:t>
            </a:r>
          </a:p>
          <a:p>
            <a:pPr lvl="0"/>
            <a:r>
              <a:rPr lang="en-GB" sz="1100" dirty="0">
                <a:solidFill>
                  <a:srgbClr val="002147"/>
                </a:solidFill>
                <a:latin typeface="Arial" panose="020B0604020202020204" pitchFamily="34" charset="0"/>
                <a:cs typeface="Arial" panose="020B0604020202020204" pitchFamily="34" charset="0"/>
              </a:rPr>
              <a:t>khwaja.islam@medsci.ox.ac.uk</a:t>
            </a:r>
          </a:p>
        </p:txBody>
      </p:sp>
      <p:sp>
        <p:nvSpPr>
          <p:cNvPr id="18" name="TextBox 17"/>
          <p:cNvSpPr txBox="1"/>
          <p:nvPr/>
        </p:nvSpPr>
        <p:spPr>
          <a:xfrm>
            <a:off x="5688230" y="3188684"/>
            <a:ext cx="2356646" cy="1061829"/>
          </a:xfrm>
          <a:prstGeom prst="rect">
            <a:avLst/>
          </a:prstGeom>
          <a:noFill/>
        </p:spPr>
        <p:txBody>
          <a:bodyPr wrap="square" rtlCol="0">
            <a:spAutoFit/>
          </a:bodyPr>
          <a:lstStyle/>
          <a:p>
            <a:r>
              <a:rPr lang="en-GB" sz="1300" b="1" dirty="0">
                <a:solidFill>
                  <a:srgbClr val="002147"/>
                </a:solidFill>
                <a:latin typeface="Arial" panose="020B0604020202020204" pitchFamily="34" charset="0"/>
                <a:cs typeface="Arial" panose="020B0604020202020204" pitchFamily="34" charset="0"/>
              </a:rPr>
              <a:t>Rachel Barrett,</a:t>
            </a:r>
          </a:p>
          <a:p>
            <a:r>
              <a:rPr lang="en-GB" sz="1300" b="1" dirty="0">
                <a:solidFill>
                  <a:srgbClr val="002147"/>
                </a:solidFill>
                <a:latin typeface="Arial" panose="020B0604020202020204" pitchFamily="34" charset="0"/>
                <a:cs typeface="Arial" panose="020B0604020202020204" pitchFamily="34" charset="0"/>
              </a:rPr>
              <a:t>Events and Communications </a:t>
            </a:r>
          </a:p>
          <a:p>
            <a:r>
              <a:rPr lang="en-GB" sz="1300" b="1" dirty="0">
                <a:solidFill>
                  <a:srgbClr val="002147"/>
                </a:solidFill>
                <a:latin typeface="Arial" panose="020B0604020202020204" pitchFamily="34" charset="0"/>
                <a:cs typeface="Arial" panose="020B0604020202020204" pitchFamily="34" charset="0"/>
              </a:rPr>
              <a:t>Officer</a:t>
            </a:r>
          </a:p>
          <a:p>
            <a:r>
              <a:rPr lang="en-GB" sz="1100" dirty="0">
                <a:solidFill>
                  <a:srgbClr val="002147"/>
                </a:solidFill>
                <a:latin typeface="Arial" panose="020B0604020202020204" pitchFamily="34" charset="0"/>
                <a:cs typeface="Arial" panose="020B0604020202020204" pitchFamily="34" charset="0"/>
              </a:rPr>
              <a:t>rachel.barrett@medsci.ox.ac.uk</a:t>
            </a:r>
          </a:p>
        </p:txBody>
      </p:sp>
      <p:pic>
        <p:nvPicPr>
          <p:cNvPr id="22" name="Picture 18" descr="Image result for first ai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362" t="4167" r="16619" b="5218"/>
          <a:stretch/>
        </p:blipFill>
        <p:spPr bwMode="auto">
          <a:xfrm>
            <a:off x="9702001" y="2354447"/>
            <a:ext cx="381000" cy="522941"/>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5688230" y="4714053"/>
            <a:ext cx="2665910" cy="907941"/>
          </a:xfrm>
          <a:prstGeom prst="rect">
            <a:avLst/>
          </a:prstGeom>
          <a:noFill/>
        </p:spPr>
        <p:txBody>
          <a:bodyPr wrap="square" rtlCol="0">
            <a:spAutoFit/>
          </a:bodyPr>
          <a:lstStyle/>
          <a:p>
            <a:r>
              <a:rPr lang="en-GB" sz="1300" b="1" dirty="0">
                <a:solidFill>
                  <a:srgbClr val="002147"/>
                </a:solidFill>
                <a:latin typeface="Arial" panose="020B0604020202020204" pitchFamily="34" charset="0"/>
                <a:cs typeface="Arial" panose="020B0604020202020204" pitchFamily="34" charset="0"/>
              </a:rPr>
              <a:t>Connor Norton</a:t>
            </a:r>
          </a:p>
          <a:p>
            <a:r>
              <a:rPr lang="en-GB" sz="1300" b="1" dirty="0">
                <a:solidFill>
                  <a:srgbClr val="002147"/>
                </a:solidFill>
                <a:latin typeface="Arial" panose="020B0604020202020204" pitchFamily="34" charset="0"/>
                <a:cs typeface="Arial" panose="020B0604020202020204" pitchFamily="34" charset="0"/>
              </a:rPr>
              <a:t>IT Support</a:t>
            </a:r>
          </a:p>
          <a:p>
            <a:pPr lvl="0"/>
            <a:r>
              <a:rPr lang="en-GB" sz="1100" dirty="0">
                <a:solidFill>
                  <a:srgbClr val="002147"/>
                </a:solidFill>
                <a:latin typeface="Arial" panose="020B0604020202020204" pitchFamily="34" charset="0"/>
                <a:cs typeface="Arial" panose="020B0604020202020204" pitchFamily="34" charset="0"/>
              </a:rPr>
              <a:t>it@bioescalator.co.uk</a:t>
            </a:r>
          </a:p>
          <a:p>
            <a:endParaRPr lang="en-GB" sz="1600" dirty="0">
              <a:solidFill>
                <a:srgbClr val="002147"/>
              </a:solidFill>
              <a:latin typeface="Arial" panose="020B0604020202020204" pitchFamily="34" charset="0"/>
              <a:cs typeface="Arial" panose="020B0604020202020204" pitchFamily="34" charset="0"/>
            </a:endParaRPr>
          </a:p>
        </p:txBody>
      </p:sp>
      <p:pic>
        <p:nvPicPr>
          <p:cNvPr id="1026" name="Picture 2" descr="https://www.bioescalator.ox.ac.uk/team/dr-claire-shingler/responsive_image?ratio=image&amp;scale=w7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395" y="1667384"/>
            <a:ext cx="1219020" cy="12190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bioescalator.ox.ac.uk/team/dr-khwaja-islam/responsive_image?ratio=image&amp;scale=w76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8609" y="1674169"/>
            <a:ext cx="1226037" cy="12260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bioescalator.ox.ac.uk/team/rachel-barrett/responsive_image?ratio=image&amp;scale=w76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39119" y="3188685"/>
            <a:ext cx="1249111" cy="124911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www.bioescalator.ox.ac.uk/team/dr-elen-wade-martins/responsive_image?ratio=image&amp;scale=w76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69210" y="1667384"/>
            <a:ext cx="1219020" cy="121902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8" descr="Image result for first ai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362" t="4167" r="16619" b="5218"/>
          <a:stretch/>
        </p:blipFill>
        <p:spPr bwMode="auto">
          <a:xfrm>
            <a:off x="1659043" y="2354448"/>
            <a:ext cx="381000" cy="52294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9603961" y="3219678"/>
            <a:ext cx="2369108" cy="954107"/>
          </a:xfrm>
          <a:prstGeom prst="rect">
            <a:avLst/>
          </a:prstGeom>
          <a:noFill/>
        </p:spPr>
        <p:txBody>
          <a:bodyPr wrap="square" rtlCol="0">
            <a:spAutoFit/>
          </a:bodyPr>
          <a:lstStyle/>
          <a:p>
            <a:r>
              <a:rPr lang="en-GB" sz="1300" b="1" dirty="0">
                <a:solidFill>
                  <a:srgbClr val="002147"/>
                </a:solidFill>
                <a:latin typeface="Arial" panose="020B0604020202020204" pitchFamily="34" charset="0"/>
                <a:cs typeface="Arial" panose="020B0604020202020204" pitchFamily="34" charset="0"/>
              </a:rPr>
              <a:t>Fabiha Ahmed</a:t>
            </a:r>
          </a:p>
          <a:p>
            <a:r>
              <a:rPr lang="en-GB" sz="1300" b="1" dirty="0">
                <a:solidFill>
                  <a:srgbClr val="002147"/>
                </a:solidFill>
                <a:latin typeface="Arial" panose="020B0604020202020204" pitchFamily="34" charset="0"/>
                <a:cs typeface="Arial" panose="020B0604020202020204" pitchFamily="34" charset="0"/>
              </a:rPr>
              <a:t>Apprentice Lab Technician</a:t>
            </a:r>
          </a:p>
          <a:p>
            <a:pPr lvl="0"/>
            <a:r>
              <a:rPr lang="en-GB" sz="1100" dirty="0">
                <a:solidFill>
                  <a:srgbClr val="002147"/>
                </a:solidFill>
                <a:latin typeface="Arial" panose="020B0604020202020204" pitchFamily="34" charset="0"/>
                <a:cs typeface="Arial" panose="020B0604020202020204" pitchFamily="34" charset="0"/>
              </a:rPr>
              <a:t>fabiha.ahmed@medsci.ox.ac.uk</a:t>
            </a:r>
          </a:p>
          <a:p>
            <a:endParaRPr lang="en-GB" dirty="0">
              <a:solidFill>
                <a:srgbClr val="002147"/>
              </a:solidFill>
              <a:latin typeface="Arial" panose="020B0604020202020204" pitchFamily="34" charset="0"/>
              <a:cs typeface="Arial" panose="020B0604020202020204" pitchFamily="34" charset="0"/>
            </a:endParaRPr>
          </a:p>
        </p:txBody>
      </p:sp>
      <p:pic>
        <p:nvPicPr>
          <p:cNvPr id="31" name="Picture 18" descr="Image result for first ai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362" t="4167" r="16619" b="5218"/>
          <a:stretch/>
        </p:blipFill>
        <p:spPr bwMode="auto">
          <a:xfrm>
            <a:off x="9702001" y="3834760"/>
            <a:ext cx="416108" cy="5711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erson smiling for the camera&#10;&#10;Description automatically generated with medium confidence">
            <a:extLst>
              <a:ext uri="{FF2B5EF4-FFF2-40B4-BE49-F238E27FC236}">
                <a16:creationId xmlns:a16="http://schemas.microsoft.com/office/drawing/2014/main" id="{47593944-0366-4018-B6F3-F90A98B5EEE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64015" y="4723903"/>
            <a:ext cx="1229411" cy="1229411"/>
          </a:xfrm>
          <a:prstGeom prst="rect">
            <a:avLst/>
          </a:prstGeom>
        </p:spPr>
      </p:pic>
      <p:pic>
        <p:nvPicPr>
          <p:cNvPr id="32" name="Picture 18" descr="Image result for first aid">
            <a:extLst>
              <a:ext uri="{FF2B5EF4-FFF2-40B4-BE49-F238E27FC236}">
                <a16:creationId xmlns:a16="http://schemas.microsoft.com/office/drawing/2014/main" id="{22A73524-33F1-4E18-805A-1B9388B5843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362" t="4167" r="16619" b="5218"/>
          <a:stretch/>
        </p:blipFill>
        <p:spPr bwMode="auto">
          <a:xfrm>
            <a:off x="5762583" y="5405871"/>
            <a:ext cx="381000" cy="522941"/>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56471A1F-C655-4B28-9598-92AA41A68544}"/>
              </a:ext>
            </a:extLst>
          </p:cNvPr>
          <p:cNvSpPr txBox="1"/>
          <p:nvPr/>
        </p:nvSpPr>
        <p:spPr>
          <a:xfrm>
            <a:off x="1602896" y="3224483"/>
            <a:ext cx="2775068" cy="861774"/>
          </a:xfrm>
          <a:prstGeom prst="rect">
            <a:avLst/>
          </a:prstGeom>
          <a:noFill/>
        </p:spPr>
        <p:txBody>
          <a:bodyPr wrap="square" rtlCol="0">
            <a:spAutoFit/>
          </a:bodyPr>
          <a:lstStyle/>
          <a:p>
            <a:r>
              <a:rPr lang="en-GB" sz="1300" b="1" dirty="0">
                <a:solidFill>
                  <a:srgbClr val="002147"/>
                </a:solidFill>
                <a:latin typeface="Arial" panose="020B0604020202020204" pitchFamily="34" charset="0"/>
                <a:cs typeface="Arial" panose="020B0604020202020204" pitchFamily="34" charset="0"/>
              </a:rPr>
              <a:t>Ying Hung</a:t>
            </a:r>
          </a:p>
          <a:p>
            <a:r>
              <a:rPr lang="en-GB" sz="1300" b="1" dirty="0">
                <a:solidFill>
                  <a:srgbClr val="002147"/>
                </a:solidFill>
                <a:latin typeface="Arial" panose="020B0604020202020204" pitchFamily="34" charset="0"/>
                <a:cs typeface="Arial" panose="020B0604020202020204" pitchFamily="34" charset="0"/>
              </a:rPr>
              <a:t>Senior Receptionist/Business Administrator</a:t>
            </a:r>
          </a:p>
          <a:p>
            <a:r>
              <a:rPr lang="en-GB" sz="1100" dirty="0">
                <a:solidFill>
                  <a:srgbClr val="002147"/>
                </a:solidFill>
                <a:latin typeface="Arial" panose="020B0604020202020204" pitchFamily="34" charset="0"/>
                <a:cs typeface="Arial" panose="020B0604020202020204" pitchFamily="34" charset="0"/>
              </a:rPr>
              <a:t>bioescalator.reception@medsci.ox.ac.uk</a:t>
            </a:r>
          </a:p>
        </p:txBody>
      </p:sp>
      <p:pic>
        <p:nvPicPr>
          <p:cNvPr id="7" name="Picture 6" descr="Graphical user interface&#10;&#10;Description automatically generated">
            <a:extLst>
              <a:ext uri="{FF2B5EF4-FFF2-40B4-BE49-F238E27FC236}">
                <a16:creationId xmlns:a16="http://schemas.microsoft.com/office/drawing/2014/main" id="{54E144A8-BCB8-43B3-D9F0-1253766CE9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49478" y="2218194"/>
            <a:ext cx="755753" cy="755753"/>
          </a:xfrm>
          <a:prstGeom prst="rect">
            <a:avLst/>
          </a:prstGeom>
        </p:spPr>
      </p:pic>
      <p:pic>
        <p:nvPicPr>
          <p:cNvPr id="8" name="Picture 7" descr="A picture containing person, wall, clothing&#10;&#10;Description automatically generated">
            <a:extLst>
              <a:ext uri="{FF2B5EF4-FFF2-40B4-BE49-F238E27FC236}">
                <a16:creationId xmlns:a16="http://schemas.microsoft.com/office/drawing/2014/main" id="{5627918B-F520-9602-C53E-FCC60C9D3F2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0395" y="3215581"/>
            <a:ext cx="1238358" cy="1238358"/>
          </a:xfrm>
          <a:prstGeom prst="rect">
            <a:avLst/>
          </a:prstGeom>
        </p:spPr>
      </p:pic>
      <p:pic>
        <p:nvPicPr>
          <p:cNvPr id="9" name="Picture 8">
            <a:extLst>
              <a:ext uri="{FF2B5EF4-FFF2-40B4-BE49-F238E27FC236}">
                <a16:creationId xmlns:a16="http://schemas.microsoft.com/office/drawing/2014/main" id="{00C5A23B-6E76-CB17-547A-899256374BFC}"/>
              </a:ext>
            </a:extLst>
          </p:cNvPr>
          <p:cNvPicPr>
            <a:picLocks noChangeAspect="1"/>
          </p:cNvPicPr>
          <p:nvPr/>
        </p:nvPicPr>
        <p:blipFill rotWithShape="1">
          <a:blip r:embed="rId10"/>
          <a:srcRect r="3518"/>
          <a:stretch/>
        </p:blipFill>
        <p:spPr>
          <a:xfrm>
            <a:off x="8401007" y="3215043"/>
            <a:ext cx="1213639" cy="1218947"/>
          </a:xfrm>
          <a:prstGeom prst="rect">
            <a:avLst/>
          </a:prstGeom>
        </p:spPr>
      </p:pic>
      <p:pic>
        <p:nvPicPr>
          <p:cNvPr id="10" name="Picture 9" descr="A close-up of logos&#10;&#10;Description automatically generated with low confidence">
            <a:extLst>
              <a:ext uri="{FF2B5EF4-FFF2-40B4-BE49-F238E27FC236}">
                <a16:creationId xmlns:a16="http://schemas.microsoft.com/office/drawing/2014/main" id="{A896A79D-078F-0835-B3EE-82D9486B975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450504" y="0"/>
            <a:ext cx="1741496" cy="900000"/>
          </a:xfrm>
          <a:prstGeom prst="rect">
            <a:avLst/>
          </a:prstGeom>
        </p:spPr>
      </p:pic>
      <p:cxnSp>
        <p:nvCxnSpPr>
          <p:cNvPr id="12" name="Straight Connector 11">
            <a:extLst>
              <a:ext uri="{FF2B5EF4-FFF2-40B4-BE49-F238E27FC236}">
                <a16:creationId xmlns:a16="http://schemas.microsoft.com/office/drawing/2014/main" id="{2F019288-3415-9167-3C54-EA7A2E84DDC5}"/>
              </a:ext>
            </a:extLst>
          </p:cNvPr>
          <p:cNvCxnSpPr>
            <a:cxnSpLocks/>
          </p:cNvCxnSpPr>
          <p:nvPr/>
        </p:nvCxnSpPr>
        <p:spPr>
          <a:xfrm>
            <a:off x="-24000" y="1129615"/>
            <a:ext cx="12240000" cy="0"/>
          </a:xfrm>
          <a:prstGeom prst="line">
            <a:avLst/>
          </a:prstGeom>
          <a:ln>
            <a:solidFill>
              <a:srgbClr val="FA6100"/>
            </a:solidFill>
          </a:ln>
        </p:spPr>
        <p:style>
          <a:lnRef idx="1">
            <a:schemeClr val="accent1"/>
          </a:lnRef>
          <a:fillRef idx="0">
            <a:schemeClr val="accent1"/>
          </a:fillRef>
          <a:effectRef idx="0">
            <a:schemeClr val="accent1"/>
          </a:effectRef>
          <a:fontRef idx="minor">
            <a:schemeClr val="tx1"/>
          </a:fontRef>
        </p:style>
      </p:cxnSp>
      <p:pic>
        <p:nvPicPr>
          <p:cNvPr id="15" name="Picture 18" descr="Image result for first aid">
            <a:extLst>
              <a:ext uri="{FF2B5EF4-FFF2-40B4-BE49-F238E27FC236}">
                <a16:creationId xmlns:a16="http://schemas.microsoft.com/office/drawing/2014/main" id="{EED965C7-A802-654B-188F-9DE91FE3550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362" t="4167" r="16619" b="5218"/>
          <a:stretch/>
        </p:blipFill>
        <p:spPr bwMode="auto">
          <a:xfrm>
            <a:off x="1711307" y="4091444"/>
            <a:ext cx="381000" cy="52294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raphical user interface&#10;&#10;Description automatically generated">
            <a:extLst>
              <a:ext uri="{FF2B5EF4-FFF2-40B4-BE49-F238E27FC236}">
                <a16:creationId xmlns:a16="http://schemas.microsoft.com/office/drawing/2014/main" id="{3F1E4C47-B3A6-68E2-609D-8AABC670AE3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01742" y="3975037"/>
            <a:ext cx="755753" cy="755753"/>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E8F4D9DD-E501-CD16-B611-55B73D62219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32762" y="2207955"/>
            <a:ext cx="755753" cy="755753"/>
          </a:xfrm>
          <a:prstGeom prst="rect">
            <a:avLst/>
          </a:prstGeom>
        </p:spPr>
      </p:pic>
      <p:pic>
        <p:nvPicPr>
          <p:cNvPr id="11" name="Picture 10" descr="Graphical user interface&#10;&#10;Description automatically generated">
            <a:extLst>
              <a:ext uri="{FF2B5EF4-FFF2-40B4-BE49-F238E27FC236}">
                <a16:creationId xmlns:a16="http://schemas.microsoft.com/office/drawing/2014/main" id="{A4841DC3-6B9C-375C-8DB1-51B7E48DF57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72627" y="3742447"/>
            <a:ext cx="755753" cy="755753"/>
          </a:xfrm>
          <a:prstGeom prst="rect">
            <a:avLst/>
          </a:prstGeom>
        </p:spPr>
      </p:pic>
    </p:spTree>
    <p:extLst>
      <p:ext uri="{BB962C8B-B14F-4D97-AF65-F5344CB8AC3E}">
        <p14:creationId xmlns:p14="http://schemas.microsoft.com/office/powerpoint/2010/main" val="3576772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tent Placeholder 5"/>
          <p:cNvSpPr txBox="1">
            <a:spLocks/>
          </p:cNvSpPr>
          <p:nvPr/>
        </p:nvSpPr>
        <p:spPr>
          <a:xfrm>
            <a:off x="6096000" y="1369435"/>
            <a:ext cx="5400000" cy="4292778"/>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GB" sz="2200" b="1" i="0" dirty="0">
                <a:solidFill>
                  <a:srgbClr val="002147"/>
                </a:solidFill>
                <a:effectLst/>
                <a:latin typeface="Arial" panose="020B0604020202020204" pitchFamily="34" charset="0"/>
                <a:cs typeface="Arial" panose="020B0604020202020204" pitchFamily="34" charset="0"/>
              </a:rPr>
              <a:t>BDI </a:t>
            </a:r>
            <a:r>
              <a:rPr lang="en-GB" sz="2200" b="1" dirty="0">
                <a:solidFill>
                  <a:srgbClr val="002147"/>
                </a:solidFill>
                <a:latin typeface="Arial" panose="020B0604020202020204" pitchFamily="34" charset="0"/>
                <a:cs typeface="Arial" panose="020B0604020202020204" pitchFamily="34" charset="0"/>
              </a:rPr>
              <a:t>Café: </a:t>
            </a:r>
          </a:p>
          <a:p>
            <a:pPr algn="l">
              <a:lnSpc>
                <a:spcPct val="100000"/>
              </a:lnSpc>
              <a:spcBef>
                <a:spcPts val="0"/>
              </a:spcBef>
            </a:pPr>
            <a:r>
              <a:rPr lang="en-GB" sz="2200" i="0" dirty="0">
                <a:solidFill>
                  <a:srgbClr val="002147"/>
                </a:solidFill>
                <a:effectLst/>
                <a:latin typeface="Arial" panose="020B0604020202020204" pitchFamily="34" charset="0"/>
                <a:cs typeface="Arial" panose="020B0604020202020204" pitchFamily="34" charset="0"/>
              </a:rPr>
              <a:t>10am to 2pm, Monday to Friday</a:t>
            </a:r>
          </a:p>
          <a:p>
            <a:pPr algn="l">
              <a:lnSpc>
                <a:spcPct val="100000"/>
              </a:lnSpc>
              <a:spcBef>
                <a:spcPts val="0"/>
              </a:spcBef>
            </a:pPr>
            <a:endParaRPr lang="en-GB" sz="2200" i="0" dirty="0">
              <a:solidFill>
                <a:srgbClr val="002147"/>
              </a:solidFill>
              <a:effectLst/>
              <a:latin typeface="Arial" panose="020B0604020202020204" pitchFamily="34" charset="0"/>
              <a:cs typeface="Arial" panose="020B0604020202020204" pitchFamily="34" charset="0"/>
            </a:endParaRPr>
          </a:p>
          <a:p>
            <a:pPr algn="l">
              <a:lnSpc>
                <a:spcPct val="100000"/>
              </a:lnSpc>
              <a:spcBef>
                <a:spcPts val="0"/>
              </a:spcBef>
            </a:pPr>
            <a:r>
              <a:rPr lang="en-GB" sz="2200" b="1" dirty="0">
                <a:solidFill>
                  <a:srgbClr val="002147"/>
                </a:solidFill>
                <a:latin typeface="Arial" panose="020B0604020202020204" pitchFamily="34" charset="0"/>
                <a:cs typeface="Arial" panose="020B0604020202020204" pitchFamily="34" charset="0"/>
              </a:rPr>
              <a:t>Green Building C</a:t>
            </a:r>
            <a:r>
              <a:rPr lang="en-GB" sz="2200" b="1" i="0" dirty="0">
                <a:solidFill>
                  <a:srgbClr val="002147"/>
                </a:solidFill>
                <a:effectLst/>
                <a:latin typeface="Arial" panose="020B0604020202020204" pitchFamily="34" charset="0"/>
                <a:cs typeface="Arial" panose="020B0604020202020204" pitchFamily="34" charset="0"/>
              </a:rPr>
              <a:t>af</a:t>
            </a:r>
            <a:r>
              <a:rPr lang="en-GB" sz="2200" b="1" dirty="0">
                <a:solidFill>
                  <a:srgbClr val="002147"/>
                </a:solidFill>
                <a:latin typeface="Arial" panose="020B0604020202020204" pitchFamily="34" charset="0"/>
                <a:cs typeface="Arial" panose="020B0604020202020204" pitchFamily="34" charset="0"/>
              </a:rPr>
              <a:t>é:</a:t>
            </a:r>
          </a:p>
          <a:p>
            <a:pPr algn="l">
              <a:lnSpc>
                <a:spcPct val="100000"/>
              </a:lnSpc>
              <a:spcBef>
                <a:spcPts val="0"/>
              </a:spcBef>
            </a:pPr>
            <a:r>
              <a:rPr lang="en-GB" sz="2200" i="0" dirty="0">
                <a:solidFill>
                  <a:srgbClr val="002147"/>
                </a:solidFill>
                <a:effectLst/>
                <a:latin typeface="Arial" panose="020B0604020202020204" pitchFamily="34" charset="0"/>
                <a:cs typeface="Arial" panose="020B0604020202020204" pitchFamily="34" charset="0"/>
              </a:rPr>
              <a:t>8.30am to 3pm, Monday to Friday</a:t>
            </a:r>
          </a:p>
          <a:p>
            <a:pPr algn="l">
              <a:lnSpc>
                <a:spcPct val="100000"/>
              </a:lnSpc>
              <a:spcBef>
                <a:spcPts val="0"/>
              </a:spcBef>
            </a:pPr>
            <a:endParaRPr lang="en-GB" sz="2200" dirty="0">
              <a:solidFill>
                <a:srgbClr val="002147"/>
              </a:solidFill>
              <a:latin typeface="Arial" panose="020B0604020202020204" pitchFamily="34" charset="0"/>
              <a:cs typeface="Arial" panose="020B0604020202020204" pitchFamily="34" charset="0"/>
            </a:endParaRPr>
          </a:p>
          <a:p>
            <a:pPr algn="l">
              <a:lnSpc>
                <a:spcPct val="100000"/>
              </a:lnSpc>
              <a:spcBef>
                <a:spcPts val="0"/>
              </a:spcBef>
            </a:pPr>
            <a:r>
              <a:rPr lang="en-GB" sz="2200" b="1" i="0" dirty="0">
                <a:solidFill>
                  <a:srgbClr val="002147"/>
                </a:solidFill>
                <a:effectLst/>
                <a:latin typeface="Arial" panose="020B0604020202020204" pitchFamily="34" charset="0"/>
                <a:cs typeface="Arial" panose="020B0604020202020204" pitchFamily="34" charset="0"/>
              </a:rPr>
              <a:t>Tulip Caf</a:t>
            </a:r>
            <a:r>
              <a:rPr lang="en-GB" sz="2200" b="1" dirty="0">
                <a:solidFill>
                  <a:srgbClr val="002147"/>
                </a:solidFill>
                <a:latin typeface="Arial" panose="020B0604020202020204" pitchFamily="34" charset="0"/>
                <a:cs typeface="Arial" panose="020B0604020202020204" pitchFamily="34" charset="0"/>
              </a:rPr>
              <a:t>é:</a:t>
            </a:r>
            <a:endParaRPr lang="en-GB" sz="2200" b="1" i="0" dirty="0">
              <a:solidFill>
                <a:srgbClr val="002147"/>
              </a:solidFill>
              <a:effectLst/>
              <a:latin typeface="Arial" panose="020B0604020202020204" pitchFamily="34" charset="0"/>
              <a:cs typeface="Arial" panose="020B0604020202020204" pitchFamily="34" charset="0"/>
            </a:endParaRPr>
          </a:p>
          <a:p>
            <a:pPr algn="l">
              <a:lnSpc>
                <a:spcPct val="100000"/>
              </a:lnSpc>
              <a:spcBef>
                <a:spcPts val="0"/>
              </a:spcBef>
            </a:pPr>
            <a:r>
              <a:rPr lang="en-GB" sz="2200" i="0" dirty="0">
                <a:solidFill>
                  <a:srgbClr val="002147"/>
                </a:solidFill>
                <a:effectLst/>
                <a:latin typeface="Arial" panose="020B0604020202020204" pitchFamily="34" charset="0"/>
                <a:cs typeface="Arial" panose="020B0604020202020204" pitchFamily="34" charset="0"/>
              </a:rPr>
              <a:t>8.30am to 3pm, Monday to Friday</a:t>
            </a:r>
          </a:p>
          <a:p>
            <a:pPr algn="l">
              <a:lnSpc>
                <a:spcPct val="100000"/>
              </a:lnSpc>
              <a:spcBef>
                <a:spcPts val="0"/>
              </a:spcBef>
            </a:pPr>
            <a:endParaRPr lang="en-GB" sz="2200" dirty="0">
              <a:solidFill>
                <a:srgbClr val="002147"/>
              </a:solidFill>
              <a:latin typeface="Arial" panose="020B0604020202020204" pitchFamily="34" charset="0"/>
              <a:cs typeface="Arial" panose="020B0604020202020204" pitchFamily="34" charset="0"/>
            </a:endParaRPr>
          </a:p>
          <a:p>
            <a:pPr algn="l">
              <a:lnSpc>
                <a:spcPct val="100000"/>
              </a:lnSpc>
              <a:spcBef>
                <a:spcPts val="0"/>
              </a:spcBef>
            </a:pPr>
            <a:r>
              <a:rPr lang="en-GB" sz="2200" b="1" i="0" dirty="0">
                <a:solidFill>
                  <a:srgbClr val="002147"/>
                </a:solidFill>
                <a:effectLst/>
                <a:latin typeface="Arial" panose="020B0604020202020204" pitchFamily="34" charset="0"/>
                <a:cs typeface="Arial" panose="020B0604020202020204" pitchFamily="34" charset="0"/>
              </a:rPr>
              <a:t>Wellcome Trust Caf</a:t>
            </a:r>
            <a:r>
              <a:rPr lang="en-GB" sz="2200" b="1" dirty="0">
                <a:solidFill>
                  <a:srgbClr val="002147"/>
                </a:solidFill>
                <a:latin typeface="Arial" panose="020B0604020202020204" pitchFamily="34" charset="0"/>
                <a:cs typeface="Arial" panose="020B0604020202020204" pitchFamily="34" charset="0"/>
              </a:rPr>
              <a:t>é</a:t>
            </a:r>
            <a:r>
              <a:rPr lang="en-GB" sz="2200" b="1" i="0" dirty="0">
                <a:solidFill>
                  <a:srgbClr val="002147"/>
                </a:solidFill>
                <a:effectLst/>
                <a:latin typeface="Arial" panose="020B0604020202020204" pitchFamily="34" charset="0"/>
                <a:cs typeface="Arial" panose="020B0604020202020204" pitchFamily="34" charset="0"/>
              </a:rPr>
              <a:t>:</a:t>
            </a:r>
          </a:p>
          <a:p>
            <a:pPr algn="l">
              <a:lnSpc>
                <a:spcPct val="100000"/>
              </a:lnSpc>
              <a:spcBef>
                <a:spcPts val="0"/>
              </a:spcBef>
            </a:pPr>
            <a:r>
              <a:rPr lang="en-GB" sz="2200" i="0" dirty="0">
                <a:solidFill>
                  <a:srgbClr val="002147"/>
                </a:solidFill>
                <a:effectLst/>
                <a:latin typeface="Arial" panose="020B0604020202020204" pitchFamily="34" charset="0"/>
                <a:cs typeface="Arial" panose="020B0604020202020204" pitchFamily="34" charset="0"/>
              </a:rPr>
              <a:t>8.30am - 3pm, Monday to Friday</a:t>
            </a:r>
          </a:p>
          <a:p>
            <a:pPr algn="l">
              <a:lnSpc>
                <a:spcPct val="100000"/>
              </a:lnSpc>
              <a:spcBef>
                <a:spcPts val="0"/>
              </a:spcBef>
            </a:pPr>
            <a:endParaRPr lang="en-GB" sz="2200" dirty="0">
              <a:solidFill>
                <a:srgbClr val="002147"/>
              </a:solidFill>
              <a:latin typeface="Arial" panose="020B0604020202020204" pitchFamily="34" charset="0"/>
              <a:cs typeface="Arial" panose="020B0604020202020204" pitchFamily="34" charset="0"/>
            </a:endParaRPr>
          </a:p>
          <a:p>
            <a:pPr algn="l">
              <a:lnSpc>
                <a:spcPct val="100000"/>
              </a:lnSpc>
              <a:spcBef>
                <a:spcPts val="0"/>
              </a:spcBef>
            </a:pPr>
            <a:r>
              <a:rPr lang="en-GB" sz="2200" b="1" i="0" dirty="0">
                <a:solidFill>
                  <a:srgbClr val="002147"/>
                </a:solidFill>
                <a:effectLst/>
                <a:latin typeface="Arial" panose="020B0604020202020204" pitchFamily="34" charset="0"/>
                <a:cs typeface="Arial" panose="020B0604020202020204" pitchFamily="34" charset="0"/>
              </a:rPr>
              <a:t>Churchill Hospital</a:t>
            </a:r>
          </a:p>
          <a:p>
            <a:pPr algn="l">
              <a:lnSpc>
                <a:spcPct val="100000"/>
              </a:lnSpc>
              <a:spcBef>
                <a:spcPts val="0"/>
              </a:spcBef>
            </a:pPr>
            <a:endParaRPr lang="en-GB" sz="2200" dirty="0">
              <a:solidFill>
                <a:srgbClr val="002147"/>
              </a:solidFill>
              <a:latin typeface="Arial" panose="020B0604020202020204" pitchFamily="34" charset="0"/>
              <a:cs typeface="Arial" panose="020B0604020202020204" pitchFamily="34" charset="0"/>
            </a:endParaRPr>
          </a:p>
        </p:txBody>
      </p:sp>
      <p:sp>
        <p:nvSpPr>
          <p:cNvPr id="9" name="Title 4"/>
          <p:cNvSpPr txBox="1">
            <a:spLocks/>
          </p:cNvSpPr>
          <p:nvPr/>
        </p:nvSpPr>
        <p:spPr>
          <a:xfrm>
            <a:off x="696000" y="50334"/>
            <a:ext cx="10800000" cy="10800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600" dirty="0">
                <a:solidFill>
                  <a:srgbClr val="002147"/>
                </a:solidFill>
                <a:latin typeface="Arial" panose="020B0604020202020204" pitchFamily="34" charset="0"/>
                <a:cs typeface="Arial" panose="020B0604020202020204" pitchFamily="34" charset="0"/>
              </a:rPr>
              <a:t>Cafés at Old Road Campus</a:t>
            </a:r>
          </a:p>
        </p:txBody>
      </p:sp>
      <p:pic>
        <p:nvPicPr>
          <p:cNvPr id="3" name="Picture 2" descr="A close-up of logos&#10;&#10;Description automatically generated with low confidence">
            <a:extLst>
              <a:ext uri="{FF2B5EF4-FFF2-40B4-BE49-F238E27FC236}">
                <a16:creationId xmlns:a16="http://schemas.microsoft.com/office/drawing/2014/main" id="{F62468E7-0F25-A7B5-53F9-07BBCE331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0504" y="0"/>
            <a:ext cx="1741496" cy="900000"/>
          </a:xfrm>
          <a:prstGeom prst="rect">
            <a:avLst/>
          </a:prstGeom>
        </p:spPr>
      </p:pic>
      <p:cxnSp>
        <p:nvCxnSpPr>
          <p:cNvPr id="4" name="Straight Connector 3">
            <a:extLst>
              <a:ext uri="{FF2B5EF4-FFF2-40B4-BE49-F238E27FC236}">
                <a16:creationId xmlns:a16="http://schemas.microsoft.com/office/drawing/2014/main" id="{CACFD944-06B2-DD5F-0484-D8B8A476A1B9}"/>
              </a:ext>
            </a:extLst>
          </p:cNvPr>
          <p:cNvCxnSpPr>
            <a:cxnSpLocks/>
          </p:cNvCxnSpPr>
          <p:nvPr/>
        </p:nvCxnSpPr>
        <p:spPr>
          <a:xfrm>
            <a:off x="-24000" y="1129615"/>
            <a:ext cx="12240000" cy="0"/>
          </a:xfrm>
          <a:prstGeom prst="line">
            <a:avLst/>
          </a:prstGeom>
          <a:ln>
            <a:solidFill>
              <a:srgbClr val="FA6100"/>
            </a:solidFill>
          </a:ln>
        </p:spPr>
        <p:style>
          <a:lnRef idx="1">
            <a:schemeClr val="accent1"/>
          </a:lnRef>
          <a:fillRef idx="0">
            <a:schemeClr val="accent1"/>
          </a:fillRef>
          <a:effectRef idx="0">
            <a:schemeClr val="accent1"/>
          </a:effectRef>
          <a:fontRef idx="minor">
            <a:schemeClr val="tx1"/>
          </a:fontRef>
        </p:style>
      </p:cxnSp>
      <p:pic>
        <p:nvPicPr>
          <p:cNvPr id="5" name="Picture 4" descr="A map of a campus&#10;&#10;Description automatically generated with medium confidence">
            <a:extLst>
              <a:ext uri="{FF2B5EF4-FFF2-40B4-BE49-F238E27FC236}">
                <a16:creationId xmlns:a16="http://schemas.microsoft.com/office/drawing/2014/main" id="{45B84FAC-22B1-5E63-18E3-EFA2AD0AAA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37" t="13082" r="1967" b="1087"/>
          <a:stretch/>
        </p:blipFill>
        <p:spPr>
          <a:xfrm>
            <a:off x="230816" y="1369435"/>
            <a:ext cx="5760000" cy="4572358"/>
          </a:xfrm>
          <a:prstGeom prst="rect">
            <a:avLst/>
          </a:prstGeom>
        </p:spPr>
      </p:pic>
    </p:spTree>
    <p:extLst>
      <p:ext uri="{BB962C8B-B14F-4D97-AF65-F5344CB8AC3E}">
        <p14:creationId xmlns:p14="http://schemas.microsoft.com/office/powerpoint/2010/main" val="657048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tent Placeholder 5"/>
          <p:cNvSpPr txBox="1">
            <a:spLocks/>
          </p:cNvSpPr>
          <p:nvPr/>
        </p:nvSpPr>
        <p:spPr>
          <a:xfrm>
            <a:off x="637642" y="1502388"/>
            <a:ext cx="3886787" cy="2159998"/>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GB" sz="2200" b="1" dirty="0">
                <a:solidFill>
                  <a:srgbClr val="002147"/>
                </a:solidFill>
                <a:latin typeface="Arial" panose="020B0604020202020204" pitchFamily="34" charset="0"/>
                <a:cs typeface="Arial" panose="020B0604020202020204" pitchFamily="34" charset="0"/>
              </a:rPr>
              <a:t>Ground floor kitchen</a:t>
            </a:r>
          </a:p>
          <a:p>
            <a:pPr algn="l">
              <a:lnSpc>
                <a:spcPct val="100000"/>
              </a:lnSpc>
              <a:spcBef>
                <a:spcPts val="0"/>
              </a:spcBef>
            </a:pPr>
            <a:r>
              <a:rPr lang="en-GB" sz="2200" dirty="0">
                <a:solidFill>
                  <a:srgbClr val="002147"/>
                </a:solidFill>
                <a:latin typeface="Arial" panose="020B0604020202020204" pitchFamily="34" charset="0"/>
                <a:cs typeface="Arial" panose="020B0604020202020204" pitchFamily="34" charset="0"/>
              </a:rPr>
              <a:t>Dishwasher</a:t>
            </a:r>
            <a:endParaRPr lang="en-GB" sz="2200" i="0" dirty="0">
              <a:solidFill>
                <a:srgbClr val="002147"/>
              </a:solidFill>
              <a:effectLst/>
              <a:latin typeface="Arial" panose="020B0604020202020204" pitchFamily="34" charset="0"/>
              <a:cs typeface="Arial" panose="020B0604020202020204" pitchFamily="34" charset="0"/>
            </a:endParaRPr>
          </a:p>
          <a:p>
            <a:pPr algn="l">
              <a:lnSpc>
                <a:spcPct val="100000"/>
              </a:lnSpc>
              <a:spcBef>
                <a:spcPts val="0"/>
              </a:spcBef>
            </a:pPr>
            <a:r>
              <a:rPr lang="en-GB" sz="2200" b="1" dirty="0">
                <a:solidFill>
                  <a:srgbClr val="002147"/>
                </a:solidFill>
                <a:latin typeface="Arial" panose="020B0604020202020204" pitchFamily="34" charset="0"/>
                <a:cs typeface="Arial" panose="020B0604020202020204" pitchFamily="34" charset="0"/>
              </a:rPr>
              <a:t>G/F and 1/F kitchen</a:t>
            </a:r>
            <a:endParaRPr lang="en-GB" sz="2200" b="1" i="0" dirty="0">
              <a:solidFill>
                <a:srgbClr val="002147"/>
              </a:solidFill>
              <a:effectLst/>
              <a:latin typeface="Arial" panose="020B0604020202020204" pitchFamily="34" charset="0"/>
              <a:cs typeface="Arial" panose="020B0604020202020204" pitchFamily="34" charset="0"/>
            </a:endParaRPr>
          </a:p>
          <a:p>
            <a:pPr algn="l">
              <a:lnSpc>
                <a:spcPct val="100000"/>
              </a:lnSpc>
              <a:spcBef>
                <a:spcPts val="0"/>
              </a:spcBef>
            </a:pPr>
            <a:r>
              <a:rPr lang="en-GB" sz="2200" i="0" dirty="0">
                <a:solidFill>
                  <a:srgbClr val="002147"/>
                </a:solidFill>
                <a:effectLst/>
                <a:latin typeface="Arial" panose="020B0604020202020204" pitchFamily="34" charset="0"/>
                <a:cs typeface="Arial" panose="020B0604020202020204" pitchFamily="34" charset="0"/>
              </a:rPr>
              <a:t>Kitchen general waste,</a:t>
            </a:r>
            <a:endParaRPr lang="en-GB" sz="2200" dirty="0">
              <a:solidFill>
                <a:srgbClr val="002147"/>
              </a:solidFill>
              <a:latin typeface="Arial" panose="020B0604020202020204" pitchFamily="34" charset="0"/>
              <a:cs typeface="Arial" panose="020B0604020202020204" pitchFamily="34" charset="0"/>
            </a:endParaRPr>
          </a:p>
          <a:p>
            <a:pPr algn="l">
              <a:lnSpc>
                <a:spcPct val="100000"/>
              </a:lnSpc>
              <a:spcBef>
                <a:spcPts val="0"/>
              </a:spcBef>
            </a:pPr>
            <a:r>
              <a:rPr lang="en-GB" sz="2200" i="0" dirty="0">
                <a:solidFill>
                  <a:srgbClr val="002147"/>
                </a:solidFill>
                <a:effectLst/>
                <a:latin typeface="Arial" panose="020B0604020202020204" pitchFamily="34" charset="0"/>
                <a:cs typeface="Arial" panose="020B0604020202020204" pitchFamily="34" charset="0"/>
              </a:rPr>
              <a:t>Dry mixed</a:t>
            </a:r>
            <a:r>
              <a:rPr lang="en-GB" sz="2200" dirty="0">
                <a:solidFill>
                  <a:srgbClr val="002147"/>
                </a:solidFill>
                <a:latin typeface="Arial" panose="020B0604020202020204" pitchFamily="34" charset="0"/>
                <a:cs typeface="Arial" panose="020B0604020202020204" pitchFamily="34" charset="0"/>
              </a:rPr>
              <a:t> </a:t>
            </a:r>
            <a:r>
              <a:rPr lang="en-GB" sz="2200" i="0" dirty="0">
                <a:solidFill>
                  <a:srgbClr val="002147"/>
                </a:solidFill>
                <a:effectLst/>
                <a:latin typeface="Arial" panose="020B0604020202020204" pitchFamily="34" charset="0"/>
                <a:cs typeface="Arial" panose="020B0604020202020204" pitchFamily="34" charset="0"/>
              </a:rPr>
              <a:t>recycling,</a:t>
            </a:r>
          </a:p>
          <a:p>
            <a:pPr algn="l">
              <a:lnSpc>
                <a:spcPct val="100000"/>
              </a:lnSpc>
              <a:spcBef>
                <a:spcPts val="0"/>
              </a:spcBef>
            </a:pPr>
            <a:r>
              <a:rPr lang="en-GB" sz="2200" dirty="0">
                <a:solidFill>
                  <a:srgbClr val="002147"/>
                </a:solidFill>
                <a:latin typeface="Arial" panose="020B0604020202020204" pitchFamily="34" charset="0"/>
                <a:cs typeface="Arial" panose="020B0604020202020204" pitchFamily="34" charset="0"/>
              </a:rPr>
              <a:t>Glass recycling</a:t>
            </a:r>
            <a:r>
              <a:rPr lang="en-GB" sz="2200" i="0" dirty="0">
                <a:solidFill>
                  <a:srgbClr val="002147"/>
                </a:solidFill>
                <a:effectLst/>
                <a:latin typeface="Arial" panose="020B0604020202020204" pitchFamily="34" charset="0"/>
                <a:cs typeface="Arial" panose="020B0604020202020204" pitchFamily="34" charset="0"/>
              </a:rPr>
              <a:t> </a:t>
            </a:r>
          </a:p>
          <a:p>
            <a:pPr algn="l">
              <a:lnSpc>
                <a:spcPct val="100000"/>
              </a:lnSpc>
              <a:spcBef>
                <a:spcPts val="0"/>
              </a:spcBef>
            </a:pPr>
            <a:endParaRPr lang="en-GB" sz="2200" i="0" dirty="0">
              <a:solidFill>
                <a:srgbClr val="002147"/>
              </a:solidFill>
              <a:effectLst/>
              <a:latin typeface="Arial" panose="020B0604020202020204" pitchFamily="34" charset="0"/>
              <a:cs typeface="Arial" panose="020B0604020202020204" pitchFamily="34" charset="0"/>
            </a:endParaRPr>
          </a:p>
          <a:p>
            <a:pPr algn="l">
              <a:lnSpc>
                <a:spcPct val="100000"/>
              </a:lnSpc>
              <a:spcBef>
                <a:spcPts val="0"/>
              </a:spcBef>
            </a:pPr>
            <a:endParaRPr lang="en-GB" sz="2200" dirty="0">
              <a:solidFill>
                <a:srgbClr val="002147"/>
              </a:solidFill>
              <a:latin typeface="Arial" panose="020B0604020202020204" pitchFamily="34" charset="0"/>
              <a:cs typeface="Arial" panose="020B0604020202020204" pitchFamily="34" charset="0"/>
            </a:endParaRPr>
          </a:p>
        </p:txBody>
      </p:sp>
      <p:sp>
        <p:nvSpPr>
          <p:cNvPr id="9" name="Title 4"/>
          <p:cNvSpPr txBox="1">
            <a:spLocks/>
          </p:cNvSpPr>
          <p:nvPr/>
        </p:nvSpPr>
        <p:spPr>
          <a:xfrm>
            <a:off x="696000" y="50334"/>
            <a:ext cx="10800000" cy="10800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600" dirty="0">
                <a:solidFill>
                  <a:srgbClr val="002147"/>
                </a:solidFill>
                <a:latin typeface="Arial" panose="020B0604020202020204" pitchFamily="34" charset="0"/>
                <a:cs typeface="Arial" panose="020B0604020202020204" pitchFamily="34" charset="0"/>
              </a:rPr>
              <a:t>Waste and recycling</a:t>
            </a:r>
          </a:p>
        </p:txBody>
      </p:sp>
      <p:pic>
        <p:nvPicPr>
          <p:cNvPr id="3" name="Picture 2" descr="A close-up of logos&#10;&#10;Description automatically generated with low confidence">
            <a:extLst>
              <a:ext uri="{FF2B5EF4-FFF2-40B4-BE49-F238E27FC236}">
                <a16:creationId xmlns:a16="http://schemas.microsoft.com/office/drawing/2014/main" id="{F62468E7-0F25-A7B5-53F9-07BBCE331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0504" y="0"/>
            <a:ext cx="1741496" cy="900000"/>
          </a:xfrm>
          <a:prstGeom prst="rect">
            <a:avLst/>
          </a:prstGeom>
        </p:spPr>
      </p:pic>
      <p:cxnSp>
        <p:nvCxnSpPr>
          <p:cNvPr id="4" name="Straight Connector 3">
            <a:extLst>
              <a:ext uri="{FF2B5EF4-FFF2-40B4-BE49-F238E27FC236}">
                <a16:creationId xmlns:a16="http://schemas.microsoft.com/office/drawing/2014/main" id="{CACFD944-06B2-DD5F-0484-D8B8A476A1B9}"/>
              </a:ext>
            </a:extLst>
          </p:cNvPr>
          <p:cNvCxnSpPr>
            <a:cxnSpLocks/>
          </p:cNvCxnSpPr>
          <p:nvPr/>
        </p:nvCxnSpPr>
        <p:spPr>
          <a:xfrm>
            <a:off x="-24000" y="1129615"/>
            <a:ext cx="12240000" cy="0"/>
          </a:xfrm>
          <a:prstGeom prst="line">
            <a:avLst/>
          </a:prstGeom>
          <a:ln>
            <a:solidFill>
              <a:srgbClr val="FA6100"/>
            </a:solidFill>
          </a:ln>
        </p:spPr>
        <p:style>
          <a:lnRef idx="1">
            <a:schemeClr val="accent1"/>
          </a:lnRef>
          <a:fillRef idx="0">
            <a:schemeClr val="accent1"/>
          </a:fillRef>
          <a:effectRef idx="0">
            <a:schemeClr val="accent1"/>
          </a:effectRef>
          <a:fontRef idx="minor">
            <a:schemeClr val="tx1"/>
          </a:fontRef>
        </p:style>
      </p:cxnSp>
      <p:pic>
        <p:nvPicPr>
          <p:cNvPr id="6" name="Picture 5" descr="A dishwasher and microwave in a room&#10;&#10;Description automatically generated">
            <a:extLst>
              <a:ext uri="{FF2B5EF4-FFF2-40B4-BE49-F238E27FC236}">
                <a16:creationId xmlns:a16="http://schemas.microsoft.com/office/drawing/2014/main" id="{F54627A3-761B-6E26-D9D2-D8FE66BDDE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67642" y="4113034"/>
            <a:ext cx="2160000" cy="1620000"/>
          </a:xfrm>
          <a:prstGeom prst="rect">
            <a:avLst/>
          </a:prstGeom>
        </p:spPr>
      </p:pic>
      <p:pic>
        <p:nvPicPr>
          <p:cNvPr id="8" name="Picture 7" descr="A trash can with plastic bags inside&#10;&#10;Description automatically generated">
            <a:extLst>
              <a:ext uri="{FF2B5EF4-FFF2-40B4-BE49-F238E27FC236}">
                <a16:creationId xmlns:a16="http://schemas.microsoft.com/office/drawing/2014/main" id="{384F2193-5D52-C57C-D800-FB1649E758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068596" y="4113034"/>
            <a:ext cx="2160000" cy="1620000"/>
          </a:xfrm>
          <a:prstGeom prst="rect">
            <a:avLst/>
          </a:prstGeom>
        </p:spPr>
      </p:pic>
      <p:pic>
        <p:nvPicPr>
          <p:cNvPr id="11" name="Picture 10" descr="A toilet and sink in a bathroom&#10;&#10;Description automatically generated">
            <a:extLst>
              <a:ext uri="{FF2B5EF4-FFF2-40B4-BE49-F238E27FC236}">
                <a16:creationId xmlns:a16="http://schemas.microsoft.com/office/drawing/2014/main" id="{CC4357D2-078B-6FFB-530F-3D43B23CE9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9426129" y="4113034"/>
            <a:ext cx="2160000" cy="1620000"/>
          </a:xfrm>
          <a:prstGeom prst="rect">
            <a:avLst/>
          </a:prstGeom>
        </p:spPr>
      </p:pic>
      <p:pic>
        <p:nvPicPr>
          <p:cNvPr id="13" name="Picture 12" descr="A grey bins with green lids&#10;&#10;Description automatically generated">
            <a:extLst>
              <a:ext uri="{FF2B5EF4-FFF2-40B4-BE49-F238E27FC236}">
                <a16:creationId xmlns:a16="http://schemas.microsoft.com/office/drawing/2014/main" id="{DD8D1150-D757-4C57-3C6E-17732836CD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5742026" y="4113034"/>
            <a:ext cx="2160000" cy="1620000"/>
          </a:xfrm>
          <a:prstGeom prst="rect">
            <a:avLst/>
          </a:prstGeom>
        </p:spPr>
      </p:pic>
      <p:pic>
        <p:nvPicPr>
          <p:cNvPr id="15" name="Picture 14" descr="A group of blue and green containers&#10;&#10;Description automatically generated">
            <a:extLst>
              <a:ext uri="{FF2B5EF4-FFF2-40B4-BE49-F238E27FC236}">
                <a16:creationId xmlns:a16="http://schemas.microsoft.com/office/drawing/2014/main" id="{EDC881B7-99A8-D27F-564D-D645CDB7BCB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7451240" y="4113034"/>
            <a:ext cx="2160000" cy="1620000"/>
          </a:xfrm>
          <a:prstGeom prst="rect">
            <a:avLst/>
          </a:prstGeom>
        </p:spPr>
      </p:pic>
      <p:sp>
        <p:nvSpPr>
          <p:cNvPr id="16" name="TextBox 15">
            <a:extLst>
              <a:ext uri="{FF2B5EF4-FFF2-40B4-BE49-F238E27FC236}">
                <a16:creationId xmlns:a16="http://schemas.microsoft.com/office/drawing/2014/main" id="{9FD50658-80E4-E070-CE18-C4B2E85D7ED4}"/>
              </a:ext>
            </a:extLst>
          </p:cNvPr>
          <p:cNvSpPr txBox="1"/>
          <p:nvPr/>
        </p:nvSpPr>
        <p:spPr>
          <a:xfrm>
            <a:off x="9651991" y="1502388"/>
            <a:ext cx="1949364" cy="1723549"/>
          </a:xfrm>
          <a:prstGeom prst="rect">
            <a:avLst/>
          </a:prstGeom>
          <a:noFill/>
        </p:spPr>
        <p:txBody>
          <a:bodyPr wrap="square" rtlCol="0">
            <a:spAutoFit/>
          </a:bodyPr>
          <a:lstStyle/>
          <a:p>
            <a:pPr algn="l">
              <a:lnSpc>
                <a:spcPct val="100000"/>
              </a:lnSpc>
              <a:spcBef>
                <a:spcPts val="0"/>
              </a:spcBef>
            </a:pPr>
            <a:r>
              <a:rPr lang="en-GB" sz="2200" b="1" i="0" dirty="0">
                <a:solidFill>
                  <a:srgbClr val="002147"/>
                </a:solidFill>
                <a:effectLst/>
                <a:latin typeface="Arial" panose="020B0604020202020204" pitchFamily="34" charset="0"/>
                <a:cs typeface="Arial" panose="020B0604020202020204" pitchFamily="34" charset="0"/>
              </a:rPr>
              <a:t>Washroom</a:t>
            </a:r>
          </a:p>
          <a:p>
            <a:pPr algn="l">
              <a:lnSpc>
                <a:spcPct val="100000"/>
              </a:lnSpc>
              <a:spcBef>
                <a:spcPts val="0"/>
              </a:spcBef>
            </a:pPr>
            <a:r>
              <a:rPr lang="en-GB" sz="2200" dirty="0">
                <a:solidFill>
                  <a:srgbClr val="002147"/>
                </a:solidFill>
                <a:latin typeface="Arial" panose="020B0604020202020204" pitchFamily="34" charset="0"/>
                <a:cs typeface="Arial" panose="020B0604020202020204" pitchFamily="34" charset="0"/>
              </a:rPr>
              <a:t>F</a:t>
            </a:r>
            <a:r>
              <a:rPr lang="en-GB" sz="2200" i="0" dirty="0">
                <a:solidFill>
                  <a:srgbClr val="002147"/>
                </a:solidFill>
                <a:effectLst/>
                <a:latin typeface="Arial" panose="020B0604020202020204" pitchFamily="34" charset="0"/>
                <a:cs typeface="Arial" panose="020B0604020202020204" pitchFamily="34" charset="0"/>
              </a:rPr>
              <a:t>eminine hygiene waste only</a:t>
            </a:r>
            <a:endParaRPr lang="en-GB" sz="2200" dirty="0">
              <a:solidFill>
                <a:srgbClr val="002147"/>
              </a:solidFill>
              <a:latin typeface="Arial" panose="020B0604020202020204" pitchFamily="34" charset="0"/>
              <a:cs typeface="Arial" panose="020B0604020202020204" pitchFamily="34" charset="0"/>
            </a:endParaRPr>
          </a:p>
          <a:p>
            <a:endParaRPr lang="en-GB" dirty="0"/>
          </a:p>
        </p:txBody>
      </p:sp>
      <p:sp>
        <p:nvSpPr>
          <p:cNvPr id="17" name="TextBox 16">
            <a:extLst>
              <a:ext uri="{FF2B5EF4-FFF2-40B4-BE49-F238E27FC236}">
                <a16:creationId xmlns:a16="http://schemas.microsoft.com/office/drawing/2014/main" id="{23668DD3-5D77-908D-8B8E-910EE8BE82E4}"/>
              </a:ext>
            </a:extLst>
          </p:cNvPr>
          <p:cNvSpPr txBox="1"/>
          <p:nvPr/>
        </p:nvSpPr>
        <p:spPr>
          <a:xfrm>
            <a:off x="5945855" y="1502388"/>
            <a:ext cx="3967528" cy="2062103"/>
          </a:xfrm>
          <a:prstGeom prst="rect">
            <a:avLst/>
          </a:prstGeom>
          <a:noFill/>
        </p:spPr>
        <p:txBody>
          <a:bodyPr wrap="square" rtlCol="0">
            <a:spAutoFit/>
          </a:bodyPr>
          <a:lstStyle/>
          <a:p>
            <a:pPr algn="l">
              <a:lnSpc>
                <a:spcPct val="100000"/>
              </a:lnSpc>
              <a:spcBef>
                <a:spcPts val="0"/>
              </a:spcBef>
            </a:pPr>
            <a:r>
              <a:rPr lang="en-GB" sz="2200" b="1" dirty="0">
                <a:solidFill>
                  <a:srgbClr val="002147"/>
                </a:solidFill>
                <a:latin typeface="Arial" panose="020B0604020202020204" pitchFamily="34" charset="0"/>
                <a:cs typeface="Arial" panose="020B0604020202020204" pitchFamily="34" charset="0"/>
              </a:rPr>
              <a:t>Corridors</a:t>
            </a:r>
          </a:p>
          <a:p>
            <a:pPr algn="l">
              <a:lnSpc>
                <a:spcPct val="100000"/>
              </a:lnSpc>
              <a:spcBef>
                <a:spcPts val="0"/>
              </a:spcBef>
            </a:pPr>
            <a:r>
              <a:rPr lang="en-GB" sz="2200" i="0" dirty="0">
                <a:solidFill>
                  <a:srgbClr val="002147"/>
                </a:solidFill>
                <a:effectLst/>
                <a:latin typeface="Arial" panose="020B0604020202020204" pitchFamily="34" charset="0"/>
                <a:cs typeface="Arial" panose="020B0604020202020204" pitchFamily="34" charset="0"/>
              </a:rPr>
              <a:t>General waste, </a:t>
            </a:r>
          </a:p>
          <a:p>
            <a:pPr algn="l">
              <a:lnSpc>
                <a:spcPct val="100000"/>
              </a:lnSpc>
              <a:spcBef>
                <a:spcPts val="0"/>
              </a:spcBef>
            </a:pPr>
            <a:r>
              <a:rPr lang="en-GB" sz="2200" dirty="0">
                <a:solidFill>
                  <a:srgbClr val="002147"/>
                </a:solidFill>
                <a:latin typeface="Arial" panose="020B0604020202020204" pitchFamily="34" charset="0"/>
                <a:cs typeface="Arial" panose="020B0604020202020204" pitchFamily="34" charset="0"/>
              </a:rPr>
              <a:t>D</a:t>
            </a:r>
            <a:r>
              <a:rPr lang="en-GB" sz="2200" i="0" dirty="0">
                <a:solidFill>
                  <a:srgbClr val="002147"/>
                </a:solidFill>
                <a:effectLst/>
                <a:latin typeface="Arial" panose="020B0604020202020204" pitchFamily="34" charset="0"/>
                <a:cs typeface="Arial" panose="020B0604020202020204" pitchFamily="34" charset="0"/>
              </a:rPr>
              <a:t>ry mixed recycling,</a:t>
            </a:r>
          </a:p>
          <a:p>
            <a:pPr algn="l">
              <a:lnSpc>
                <a:spcPct val="100000"/>
              </a:lnSpc>
              <a:spcBef>
                <a:spcPts val="0"/>
              </a:spcBef>
            </a:pPr>
            <a:r>
              <a:rPr lang="en-GB" sz="2200" dirty="0">
                <a:solidFill>
                  <a:srgbClr val="002147"/>
                </a:solidFill>
                <a:latin typeface="Arial" panose="020B0604020202020204" pitchFamily="34" charset="0"/>
                <a:cs typeface="Arial" panose="020B0604020202020204" pitchFamily="34" charset="0"/>
              </a:rPr>
              <a:t>Pipette tip box, </a:t>
            </a:r>
          </a:p>
          <a:p>
            <a:pPr algn="l">
              <a:lnSpc>
                <a:spcPct val="100000"/>
              </a:lnSpc>
              <a:spcBef>
                <a:spcPts val="0"/>
              </a:spcBef>
            </a:pPr>
            <a:r>
              <a:rPr lang="en-GB" sz="2200" dirty="0">
                <a:solidFill>
                  <a:srgbClr val="002147"/>
                </a:solidFill>
                <a:latin typeface="Arial" panose="020B0604020202020204" pitchFamily="34" charset="0"/>
                <a:cs typeface="Arial" panose="020B0604020202020204" pitchFamily="34" charset="0"/>
              </a:rPr>
              <a:t>Glass waste bin</a:t>
            </a:r>
            <a:endParaRPr lang="en-GB" sz="2200" i="0" dirty="0">
              <a:solidFill>
                <a:srgbClr val="002147"/>
              </a:solidFill>
              <a:effectLst/>
              <a:latin typeface="Arial" panose="020B0604020202020204" pitchFamily="34" charset="0"/>
              <a:cs typeface="Arial" panose="020B0604020202020204" pitchFamily="34" charset="0"/>
            </a:endParaRPr>
          </a:p>
          <a:p>
            <a:endParaRPr lang="en-GB" dirty="0"/>
          </a:p>
        </p:txBody>
      </p:sp>
      <p:pic>
        <p:nvPicPr>
          <p:cNvPr id="5" name="Picture 4" descr="A brown trash can with a sticker on it&#10;&#10;Description automatically generated">
            <a:extLst>
              <a:ext uri="{FF2B5EF4-FFF2-40B4-BE49-F238E27FC236}">
                <a16:creationId xmlns:a16="http://schemas.microsoft.com/office/drawing/2014/main" id="{C7A2D444-5A82-DFFC-4418-ED24E4F6CA1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49588" y="3843035"/>
            <a:ext cx="1619999" cy="2159999"/>
          </a:xfrm>
          <a:prstGeom prst="rect">
            <a:avLst/>
          </a:prstGeom>
        </p:spPr>
      </p:pic>
    </p:spTree>
    <p:extLst>
      <p:ext uri="{BB962C8B-B14F-4D97-AF65-F5344CB8AC3E}">
        <p14:creationId xmlns:p14="http://schemas.microsoft.com/office/powerpoint/2010/main" val="520538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a:xfrm>
            <a:off x="696000" y="1098000"/>
            <a:ext cx="10800000" cy="5760000"/>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spcBef>
                <a:spcPts val="0"/>
              </a:spcBef>
            </a:pPr>
            <a:endParaRPr lang="en-GB" sz="2200" u="sng" dirty="0">
              <a:solidFill>
                <a:srgbClr val="002060"/>
              </a:solidFill>
              <a:latin typeface="Arial" panose="020B0604020202020204" pitchFamily="34" charset="0"/>
              <a:cs typeface="Arial" panose="020B0604020202020204" pitchFamily="34" charset="0"/>
            </a:endParaRPr>
          </a:p>
          <a:p>
            <a:pPr algn="l" fontAlgn="base">
              <a:spcBef>
                <a:spcPts val="0"/>
              </a:spcBef>
            </a:pPr>
            <a:endParaRPr lang="en-GB" sz="2200" dirty="0">
              <a:solidFill>
                <a:srgbClr val="002060"/>
              </a:solidFill>
              <a:latin typeface="Arial" panose="020B0604020202020204" pitchFamily="34" charset="0"/>
              <a:cs typeface="Arial" panose="020B0604020202020204" pitchFamily="34" charset="0"/>
            </a:endParaRPr>
          </a:p>
          <a:p>
            <a:pPr algn="l" fontAlgn="base">
              <a:spcBef>
                <a:spcPts val="0"/>
              </a:spcBef>
            </a:pPr>
            <a:endParaRPr lang="en-GB" sz="2200" dirty="0">
              <a:solidFill>
                <a:srgbClr val="002060"/>
              </a:solidFill>
              <a:latin typeface="Arial" panose="020B0604020202020204" pitchFamily="34" charset="0"/>
              <a:cs typeface="Arial" panose="020B0604020202020204" pitchFamily="34" charset="0"/>
            </a:endParaRPr>
          </a:p>
          <a:p>
            <a:pPr algn="l" fontAlgn="base">
              <a:spcBef>
                <a:spcPts val="0"/>
              </a:spcBef>
            </a:pPr>
            <a:endParaRPr lang="en-GB" sz="2200" dirty="0">
              <a:solidFill>
                <a:srgbClr val="002060"/>
              </a:solidFill>
              <a:latin typeface="Arial" panose="020B0604020202020204" pitchFamily="34" charset="0"/>
              <a:cs typeface="Arial" panose="020B0604020202020204" pitchFamily="34" charset="0"/>
            </a:endParaRPr>
          </a:p>
        </p:txBody>
      </p:sp>
      <p:sp>
        <p:nvSpPr>
          <p:cNvPr id="10" name="Title 4"/>
          <p:cNvSpPr txBox="1">
            <a:spLocks/>
          </p:cNvSpPr>
          <p:nvPr/>
        </p:nvSpPr>
        <p:spPr>
          <a:xfrm>
            <a:off x="696000" y="50334"/>
            <a:ext cx="10800000" cy="10800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600" dirty="0">
                <a:solidFill>
                  <a:srgbClr val="002147"/>
                </a:solidFill>
                <a:latin typeface="Arial" panose="020B0604020202020204" pitchFamily="34" charset="0"/>
                <a:cs typeface="Arial" panose="020B0604020202020204" pitchFamily="34" charset="0"/>
              </a:rPr>
              <a:t>BioEscalator Community</a:t>
            </a:r>
          </a:p>
        </p:txBody>
      </p:sp>
      <p:graphicFrame>
        <p:nvGraphicFramePr>
          <p:cNvPr id="2" name="Table 2">
            <a:extLst>
              <a:ext uri="{FF2B5EF4-FFF2-40B4-BE49-F238E27FC236}">
                <a16:creationId xmlns:a16="http://schemas.microsoft.com/office/drawing/2014/main" id="{ACB56A48-D605-4947-A3ED-2E59DCF8B5C6}"/>
              </a:ext>
            </a:extLst>
          </p:cNvPr>
          <p:cNvGraphicFramePr>
            <a:graphicFrameLocks noGrp="1"/>
          </p:cNvGraphicFramePr>
          <p:nvPr>
            <p:extLst>
              <p:ext uri="{D42A27DB-BD31-4B8C-83A1-F6EECF244321}">
                <p14:modId xmlns:p14="http://schemas.microsoft.com/office/powerpoint/2010/main" val="854722756"/>
              </p:ext>
            </p:extLst>
          </p:nvPr>
        </p:nvGraphicFramePr>
        <p:xfrm>
          <a:off x="696000" y="1247780"/>
          <a:ext cx="11008800" cy="5334000"/>
        </p:xfrm>
        <a:graphic>
          <a:graphicData uri="http://schemas.openxmlformats.org/drawingml/2006/table">
            <a:tbl>
              <a:tblPr firstRow="1" bandRow="1">
                <a:tableStyleId>{5C22544A-7EE6-4342-B048-85BDC9FD1C3A}</a:tableStyleId>
              </a:tblPr>
              <a:tblGrid>
                <a:gridCol w="5400000">
                  <a:extLst>
                    <a:ext uri="{9D8B030D-6E8A-4147-A177-3AD203B41FA5}">
                      <a16:colId xmlns:a16="http://schemas.microsoft.com/office/drawing/2014/main" val="3193378604"/>
                    </a:ext>
                  </a:extLst>
                </a:gridCol>
                <a:gridCol w="208280">
                  <a:extLst>
                    <a:ext uri="{9D8B030D-6E8A-4147-A177-3AD203B41FA5}">
                      <a16:colId xmlns:a16="http://schemas.microsoft.com/office/drawing/2014/main" val="3104739516"/>
                    </a:ext>
                  </a:extLst>
                </a:gridCol>
                <a:gridCol w="5400520">
                  <a:extLst>
                    <a:ext uri="{9D8B030D-6E8A-4147-A177-3AD203B41FA5}">
                      <a16:colId xmlns:a16="http://schemas.microsoft.com/office/drawing/2014/main" val="1490243736"/>
                    </a:ext>
                  </a:extLst>
                </a:gridCol>
              </a:tblGrid>
              <a:tr h="759292">
                <a:tc>
                  <a:txBody>
                    <a:bodyPr/>
                    <a:lstStyle/>
                    <a:p>
                      <a:pPr marL="108000" marR="0" lvl="0" indent="0" algn="ctr" defTabSz="914400" rtl="0" eaLnBrk="1" fontAlgn="auto" latinLnBrk="0" hangingPunct="1">
                        <a:lnSpc>
                          <a:spcPct val="100000"/>
                        </a:lnSpc>
                        <a:spcBef>
                          <a:spcPts val="0"/>
                        </a:spcBef>
                        <a:spcAft>
                          <a:spcPts val="0"/>
                        </a:spcAft>
                        <a:buClrTx/>
                        <a:buSzTx/>
                        <a:buFontTx/>
                        <a:buNone/>
                        <a:tabLst/>
                        <a:defRPr/>
                      </a:pPr>
                      <a:r>
                        <a:rPr lang="en-GB" sz="2200" b="1" u="none" dirty="0">
                          <a:solidFill>
                            <a:schemeClr val="bg1"/>
                          </a:solidFill>
                          <a:latin typeface="Arial" panose="020B0604020202020204" pitchFamily="34" charset="0"/>
                          <a:cs typeface="Arial" panose="020B0604020202020204" pitchFamily="34" charset="0"/>
                        </a:rPr>
                        <a:t>BioEscalator Operations Meeting</a:t>
                      </a:r>
                    </a:p>
                  </a:txBody>
                  <a:tcPr anchor="ctr">
                    <a:lnL w="9525" cap="flat" cmpd="sng" algn="ctr">
                      <a:solidFill>
                        <a:srgbClr val="D8267F"/>
                      </a:solidFill>
                      <a:prstDash val="solid"/>
                      <a:round/>
                      <a:headEnd type="none" w="med" len="med"/>
                      <a:tailEnd type="none" w="med" len="med"/>
                    </a:lnL>
                    <a:lnR w="9525" cap="flat" cmpd="sng" algn="ctr">
                      <a:solidFill>
                        <a:srgbClr val="D8267F"/>
                      </a:solidFill>
                      <a:prstDash val="solid"/>
                      <a:round/>
                      <a:headEnd type="none" w="med" len="med"/>
                      <a:tailEnd type="none" w="med" len="med"/>
                    </a:lnR>
                    <a:lnT w="9525" cap="flat" cmpd="sng" algn="ctr">
                      <a:solidFill>
                        <a:srgbClr val="D8267F"/>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8267F"/>
                    </a:solidFill>
                  </a:tcPr>
                </a:tc>
                <a:tc>
                  <a:txBody>
                    <a:bodyPr/>
                    <a:lstStyle/>
                    <a:p>
                      <a:pPr marL="108000" marR="0" lvl="0" indent="0" algn="ctr" defTabSz="914400" rtl="0" eaLnBrk="1" fontAlgn="auto" latinLnBrk="0" hangingPunct="1">
                        <a:lnSpc>
                          <a:spcPct val="100000"/>
                        </a:lnSpc>
                        <a:spcBef>
                          <a:spcPts val="0"/>
                        </a:spcBef>
                        <a:spcAft>
                          <a:spcPts val="0"/>
                        </a:spcAft>
                        <a:buClrTx/>
                        <a:buSzTx/>
                        <a:buFontTx/>
                        <a:buNone/>
                        <a:tabLst/>
                        <a:defRPr/>
                      </a:pPr>
                      <a:endParaRPr lang="en-GB" sz="2200" b="1" u="none" dirty="0">
                        <a:solidFill>
                          <a:schemeClr val="bg1"/>
                        </a:solidFill>
                        <a:latin typeface="Arial" panose="020B0604020202020204" pitchFamily="34" charset="0"/>
                        <a:cs typeface="Arial" panose="020B0604020202020204" pitchFamily="34" charset="0"/>
                      </a:endParaRPr>
                    </a:p>
                  </a:txBody>
                  <a:tcPr anchor="ctr">
                    <a:lnL w="9525" cap="flat" cmpd="sng" algn="ctr">
                      <a:solidFill>
                        <a:srgbClr val="D8267F"/>
                      </a:solidFill>
                      <a:prstDash val="solid"/>
                      <a:round/>
                      <a:headEnd type="none" w="med" len="med"/>
                      <a:tailEnd type="none" w="med" len="med"/>
                    </a:lnL>
                    <a:lnR w="9525" cap="flat" cmpd="sng" algn="ctr">
                      <a:solidFill>
                        <a:srgbClr val="18BEC4"/>
                      </a:solidFill>
                      <a:prstDash val="solid"/>
                      <a:round/>
                      <a:headEnd type="none" w="med" len="med"/>
                      <a:tailEnd type="none" w="med" len="med"/>
                    </a:lnR>
                    <a:lnB w="76200" cap="flat" cmpd="sng" algn="ctr">
                      <a:solidFill>
                        <a:schemeClr val="bg1"/>
                      </a:solidFill>
                      <a:prstDash val="solid"/>
                      <a:round/>
                      <a:headEnd type="none" w="med" len="med"/>
                      <a:tailEnd type="none" w="med" len="med"/>
                    </a:lnB>
                    <a:noFill/>
                  </a:tcPr>
                </a:tc>
                <a:tc>
                  <a:txBody>
                    <a:bodyPr/>
                    <a:lstStyle/>
                    <a:p>
                      <a:pPr marL="108000" marR="0" lvl="0" indent="0" algn="ctr" defTabSz="914400" rtl="0" eaLnBrk="1" fontAlgn="auto" latinLnBrk="0" hangingPunct="1">
                        <a:lnSpc>
                          <a:spcPct val="100000"/>
                        </a:lnSpc>
                        <a:spcBef>
                          <a:spcPts val="0"/>
                        </a:spcBef>
                        <a:spcAft>
                          <a:spcPts val="0"/>
                        </a:spcAft>
                        <a:buClrTx/>
                        <a:buSzTx/>
                        <a:buFontTx/>
                        <a:buNone/>
                        <a:tabLst/>
                        <a:defRPr/>
                      </a:pPr>
                      <a:r>
                        <a:rPr lang="en-GB" sz="2200" b="1" u="none" dirty="0">
                          <a:solidFill>
                            <a:schemeClr val="bg1"/>
                          </a:solidFill>
                          <a:latin typeface="Arial" panose="020B0604020202020204" pitchFamily="34" charset="0"/>
                          <a:cs typeface="Arial" panose="020B0604020202020204" pitchFamily="34" charset="0"/>
                        </a:rPr>
                        <a:t>BioEscalator WhatsApp and Signal Groups</a:t>
                      </a:r>
                    </a:p>
                  </a:txBody>
                  <a:tcPr anchor="ctr">
                    <a:lnL w="9525" cap="flat" cmpd="sng" algn="ctr">
                      <a:solidFill>
                        <a:srgbClr val="18BEC4"/>
                      </a:solidFill>
                      <a:prstDash val="solid"/>
                      <a:round/>
                      <a:headEnd type="none" w="med" len="med"/>
                      <a:tailEnd type="none" w="med" len="med"/>
                    </a:lnL>
                    <a:lnR w="9525" cap="flat" cmpd="sng" algn="ctr">
                      <a:solidFill>
                        <a:srgbClr val="18BEC4"/>
                      </a:solidFill>
                      <a:prstDash val="solid"/>
                      <a:round/>
                      <a:headEnd type="none" w="med" len="med"/>
                      <a:tailEnd type="none" w="med" len="med"/>
                    </a:lnR>
                    <a:lnT w="9525" cap="flat" cmpd="sng" algn="ctr">
                      <a:solidFill>
                        <a:srgbClr val="18BEC4"/>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18BEC4"/>
                    </a:solidFill>
                  </a:tcPr>
                </a:tc>
                <a:extLst>
                  <a:ext uri="{0D108BD9-81ED-4DB2-BD59-A6C34878D82A}">
                    <a16:rowId xmlns:a16="http://schemas.microsoft.com/office/drawing/2014/main" val="973365282"/>
                  </a:ext>
                </a:extLst>
              </a:tr>
              <a:tr h="2824566">
                <a:tc>
                  <a:txBody>
                    <a:bodyPr/>
                    <a:lstStyle/>
                    <a:p>
                      <a:pPr algn="l" fontAlgn="base">
                        <a:spcBef>
                          <a:spcPts val="0"/>
                        </a:spcBef>
                      </a:pPr>
                      <a:r>
                        <a:rPr lang="en-GB" sz="2000" u="none" dirty="0">
                          <a:solidFill>
                            <a:srgbClr val="002147"/>
                          </a:solidFill>
                          <a:latin typeface="Arial" panose="020B0604020202020204" pitchFamily="34" charset="0"/>
                          <a:cs typeface="Arial" panose="020B0604020202020204" pitchFamily="34" charset="0"/>
                        </a:rPr>
                        <a:t>We hold a bi-monthly BioEscalator Operations Meeting, giving tenants the opportunity to voice any queries or concerns to the BioEscalator team. </a:t>
                      </a:r>
                      <a:endParaRPr lang="en-GB" sz="2000" dirty="0">
                        <a:solidFill>
                          <a:srgbClr val="002147"/>
                        </a:solidFill>
                        <a:latin typeface="Arial" panose="020B0604020202020204" pitchFamily="34" charset="0"/>
                        <a:cs typeface="Arial" panose="020B0604020202020204" pitchFamily="34" charset="0"/>
                      </a:endParaRPr>
                    </a:p>
                    <a:p>
                      <a:pPr algn="l" fontAlgn="base">
                        <a:spcBef>
                          <a:spcPts val="0"/>
                        </a:spcBef>
                      </a:pPr>
                      <a:r>
                        <a:rPr lang="en-GB" sz="2000" dirty="0">
                          <a:solidFill>
                            <a:srgbClr val="002147"/>
                          </a:solidFill>
                          <a:latin typeface="Arial" panose="020B0604020202020204" pitchFamily="34" charset="0"/>
                          <a:cs typeface="Arial" panose="020B0604020202020204" pitchFamily="34" charset="0"/>
                        </a:rPr>
                        <a:t>One or two representatives from each company must attend these meetings.</a:t>
                      </a:r>
                    </a:p>
                    <a:p>
                      <a:pPr algn="l" fontAlgn="base">
                        <a:spcBef>
                          <a:spcPts val="0"/>
                        </a:spcBef>
                      </a:pPr>
                      <a:r>
                        <a:rPr lang="en-GB" sz="2000" dirty="0">
                          <a:solidFill>
                            <a:srgbClr val="002147"/>
                          </a:solidFill>
                          <a:latin typeface="Arial" panose="020B0604020202020204" pitchFamily="34" charset="0"/>
                          <a:cs typeface="Arial" panose="020B0604020202020204" pitchFamily="34" charset="0"/>
                        </a:rPr>
                        <a:t>They will receive a copy of the minutes taken at the meeting, which they should distribute to their team.</a:t>
                      </a:r>
                    </a:p>
                  </a:txBody>
                  <a:tcPr anchor="ctr">
                    <a:lnL w="9525" cap="flat" cmpd="sng" algn="ctr">
                      <a:solidFill>
                        <a:srgbClr val="D8267F"/>
                      </a:solidFill>
                      <a:prstDash val="solid"/>
                      <a:round/>
                      <a:headEnd type="none" w="med" len="med"/>
                      <a:tailEnd type="none" w="med" len="med"/>
                    </a:lnL>
                    <a:lnR w="9525" cap="flat" cmpd="sng" algn="ctr">
                      <a:solidFill>
                        <a:srgbClr val="D8267F"/>
                      </a:solidFill>
                      <a:prstDash val="solid"/>
                      <a:round/>
                      <a:headEnd type="none" w="med" len="med"/>
                      <a:tailEnd type="none" w="med" len="med"/>
                    </a:lnR>
                    <a:lnT w="76200" cap="flat" cmpd="sng" algn="ctr">
                      <a:solidFill>
                        <a:schemeClr val="bg1"/>
                      </a:solidFill>
                      <a:prstDash val="solid"/>
                      <a:round/>
                      <a:headEnd type="none" w="med" len="med"/>
                      <a:tailEnd type="none" w="med" len="med"/>
                    </a:lnT>
                    <a:lnB w="9525" cap="flat" cmpd="sng" algn="ctr">
                      <a:solidFill>
                        <a:srgbClr val="785EEC"/>
                      </a:solidFill>
                      <a:prstDash val="solid"/>
                      <a:round/>
                      <a:headEnd type="none" w="med" len="med"/>
                      <a:tailEnd type="none" w="med" len="med"/>
                    </a:lnB>
                    <a:noFill/>
                  </a:tcPr>
                </a:tc>
                <a:tc>
                  <a:txBody>
                    <a:bodyPr/>
                    <a:lstStyle/>
                    <a:p>
                      <a:pPr algn="l" fontAlgn="base">
                        <a:spcBef>
                          <a:spcPts val="0"/>
                        </a:spcBef>
                      </a:pPr>
                      <a:endParaRPr lang="en-GB" sz="2000" dirty="0">
                        <a:solidFill>
                          <a:srgbClr val="002147"/>
                        </a:solidFill>
                        <a:latin typeface="Arial" panose="020B0604020202020204" pitchFamily="34" charset="0"/>
                        <a:cs typeface="Arial" panose="020B0604020202020204" pitchFamily="34" charset="0"/>
                      </a:endParaRPr>
                    </a:p>
                  </a:txBody>
                  <a:tcPr anchor="ctr">
                    <a:lnL w="9525" cap="flat" cmpd="sng" algn="ctr">
                      <a:solidFill>
                        <a:srgbClr val="D8267F"/>
                      </a:solidFill>
                      <a:prstDash val="solid"/>
                      <a:round/>
                      <a:headEnd type="none" w="med" len="med"/>
                      <a:tailEnd type="none" w="med" len="med"/>
                    </a:lnL>
                    <a:lnR w="9525" cap="flat" cmpd="sng" algn="ctr">
                      <a:solidFill>
                        <a:srgbClr val="18BEC4"/>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2000" dirty="0">
                          <a:solidFill>
                            <a:srgbClr val="002147"/>
                          </a:solidFill>
                          <a:latin typeface="Arial" panose="020B0604020202020204" pitchFamily="34" charset="0"/>
                          <a:cs typeface="Arial" panose="020B0604020202020204" pitchFamily="34" charset="0"/>
                        </a:rPr>
                        <a:t>The BioEscalator has a WhatsApp group for the lab users to communicate. If you would like to be added to this, please contact Claire Shingler (Claire.Shingler@medsci.ox.ac.uk), </a:t>
                      </a:r>
                      <a:r>
                        <a:rPr lang="en-GB" sz="2000" b="0" dirty="0">
                          <a:solidFill>
                            <a:srgbClr val="002147"/>
                          </a:solidFill>
                          <a:latin typeface="Arial" panose="020B0604020202020204" pitchFamily="34" charset="0"/>
                          <a:cs typeface="Arial" panose="020B0604020202020204" pitchFamily="34" charset="0"/>
                        </a:rPr>
                        <a:t>Business Manager</a:t>
                      </a:r>
                      <a:r>
                        <a:rPr lang="en-GB" sz="2000" dirty="0">
                          <a:solidFill>
                            <a:srgbClr val="002147"/>
                          </a:solidFill>
                          <a:latin typeface="Arial" panose="020B0604020202020204" pitchFamily="34" charset="0"/>
                          <a:cs typeface="Arial" panose="020B0604020202020204" pitchFamily="34" charset="0"/>
                        </a:rPr>
                        <a:t>.</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2000" dirty="0">
                        <a:solidFill>
                          <a:srgbClr val="002147"/>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2000" dirty="0">
                          <a:solidFill>
                            <a:srgbClr val="002147"/>
                          </a:solidFill>
                          <a:latin typeface="Arial" panose="020B0604020202020204" pitchFamily="34" charset="0"/>
                          <a:cs typeface="Arial" panose="020B0604020202020204" pitchFamily="34" charset="0"/>
                        </a:rPr>
                        <a:t>There are Signal groups for Wellbeing (open to all) and </a:t>
                      </a:r>
                      <a:r>
                        <a:rPr lang="en-GB" sz="2000" dirty="0" err="1">
                          <a:solidFill>
                            <a:srgbClr val="002147"/>
                          </a:solidFill>
                          <a:latin typeface="Arial" panose="020B0604020202020204" pitchFamily="34" charset="0"/>
                          <a:cs typeface="Arial" panose="020B0604020202020204" pitchFamily="34" charset="0"/>
                        </a:rPr>
                        <a:t>CxO</a:t>
                      </a:r>
                      <a:r>
                        <a:rPr lang="en-GB" sz="2000" dirty="0">
                          <a:solidFill>
                            <a:srgbClr val="002147"/>
                          </a:solidFill>
                          <a:latin typeface="Arial" panose="020B0604020202020204" pitchFamily="34" charset="0"/>
                          <a:cs typeface="Arial" panose="020B0604020202020204" pitchFamily="34" charset="0"/>
                        </a:rPr>
                        <a:t> forum (by invitation)</a:t>
                      </a:r>
                    </a:p>
                  </a:txBody>
                  <a:tcPr anchor="ctr">
                    <a:lnL w="9525" cap="flat" cmpd="sng" algn="ctr">
                      <a:solidFill>
                        <a:srgbClr val="18BEC4"/>
                      </a:solidFill>
                      <a:prstDash val="solid"/>
                      <a:round/>
                      <a:headEnd type="none" w="med" len="med"/>
                      <a:tailEnd type="none" w="med" len="med"/>
                    </a:lnL>
                    <a:lnR w="9525" cap="flat" cmpd="sng" algn="ctr">
                      <a:solidFill>
                        <a:srgbClr val="18BEC4"/>
                      </a:solidFill>
                      <a:prstDash val="solid"/>
                      <a:round/>
                      <a:headEnd type="none" w="med" len="med"/>
                      <a:tailEnd type="none" w="med" len="med"/>
                    </a:lnR>
                    <a:lnT w="76200" cap="flat" cmpd="sng" algn="ctr">
                      <a:solidFill>
                        <a:schemeClr val="bg1"/>
                      </a:solidFill>
                      <a:prstDash val="solid"/>
                      <a:round/>
                      <a:headEnd type="none" w="med" len="med"/>
                      <a:tailEnd type="none" w="med" len="med"/>
                    </a:lnT>
                    <a:lnB w="9525" cap="flat" cmpd="sng" algn="ctr">
                      <a:solidFill>
                        <a:srgbClr val="FFAC00"/>
                      </a:solidFill>
                      <a:prstDash val="solid"/>
                      <a:round/>
                      <a:headEnd type="none" w="med" len="med"/>
                      <a:tailEnd type="none" w="med" len="med"/>
                    </a:lnB>
                    <a:noFill/>
                  </a:tcPr>
                </a:tc>
                <a:extLst>
                  <a:ext uri="{0D108BD9-81ED-4DB2-BD59-A6C34878D82A}">
                    <a16:rowId xmlns:a16="http://schemas.microsoft.com/office/drawing/2014/main" val="3640469246"/>
                  </a:ext>
                </a:extLst>
              </a:tr>
              <a:tr h="425203">
                <a:tc>
                  <a:txBody>
                    <a:bodyPr/>
                    <a:lstStyle/>
                    <a:p>
                      <a:pPr marL="108000" marR="0" lvl="0" indent="0" algn="ctr" defTabSz="914400" rtl="0" eaLnBrk="1" fontAlgn="auto" latinLnBrk="0" hangingPunct="1">
                        <a:lnSpc>
                          <a:spcPct val="100000"/>
                        </a:lnSpc>
                        <a:spcBef>
                          <a:spcPts val="0"/>
                        </a:spcBef>
                        <a:spcAft>
                          <a:spcPts val="0"/>
                        </a:spcAft>
                        <a:buClrTx/>
                        <a:buSzTx/>
                        <a:buFontTx/>
                        <a:buNone/>
                        <a:tabLst/>
                        <a:defRPr/>
                      </a:pPr>
                      <a:r>
                        <a:rPr lang="en-GB" sz="2200" b="1" u="none" dirty="0">
                          <a:solidFill>
                            <a:schemeClr val="bg1"/>
                          </a:solidFill>
                          <a:latin typeface="Arial" panose="020B0604020202020204" pitchFamily="34" charset="0"/>
                          <a:cs typeface="Arial" panose="020B0604020202020204" pitchFamily="34" charset="0"/>
                        </a:rPr>
                        <a:t>Seminars, workshops and events</a:t>
                      </a:r>
                    </a:p>
                  </a:txBody>
                  <a:tcPr anchor="ctr">
                    <a:lnL w="9525" cap="flat" cmpd="sng" algn="ctr">
                      <a:solidFill>
                        <a:srgbClr val="785EEC"/>
                      </a:solidFill>
                      <a:prstDash val="solid"/>
                      <a:round/>
                      <a:headEnd type="none" w="med" len="med"/>
                      <a:tailEnd type="none" w="med" len="med"/>
                    </a:lnL>
                    <a:lnR w="9525" cap="flat" cmpd="sng" algn="ctr">
                      <a:solidFill>
                        <a:srgbClr val="785EEC"/>
                      </a:solidFill>
                      <a:prstDash val="solid"/>
                      <a:round/>
                      <a:headEnd type="none" w="med" len="med"/>
                      <a:tailEnd type="none" w="med" len="med"/>
                    </a:lnR>
                    <a:lnT w="9525" cap="flat" cmpd="sng" algn="ctr">
                      <a:solidFill>
                        <a:srgbClr val="785EEC"/>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785EEC"/>
                    </a:solidFill>
                  </a:tcPr>
                </a:tc>
                <a:tc>
                  <a:txBody>
                    <a:bodyPr/>
                    <a:lstStyle/>
                    <a:p>
                      <a:pPr marL="108000" marR="0" lvl="0" indent="0" algn="ctr" defTabSz="914400" rtl="0" eaLnBrk="1" fontAlgn="auto" latinLnBrk="0" hangingPunct="1">
                        <a:lnSpc>
                          <a:spcPct val="100000"/>
                        </a:lnSpc>
                        <a:spcBef>
                          <a:spcPts val="0"/>
                        </a:spcBef>
                        <a:spcAft>
                          <a:spcPts val="0"/>
                        </a:spcAft>
                        <a:buClrTx/>
                        <a:buSzTx/>
                        <a:buFontTx/>
                        <a:buNone/>
                        <a:tabLst/>
                        <a:defRPr/>
                      </a:pPr>
                      <a:endParaRPr lang="en-GB" sz="2200" b="1" u="none" dirty="0">
                        <a:solidFill>
                          <a:schemeClr val="bg1"/>
                        </a:solidFill>
                        <a:latin typeface="Arial" panose="020B0604020202020204" pitchFamily="34" charset="0"/>
                        <a:cs typeface="Arial" panose="020B0604020202020204" pitchFamily="34" charset="0"/>
                      </a:endParaRPr>
                    </a:p>
                  </a:txBody>
                  <a:tcPr anchor="ctr">
                    <a:lnL w="9525" cap="flat" cmpd="sng" algn="ctr">
                      <a:solidFill>
                        <a:srgbClr val="785EEC"/>
                      </a:solidFill>
                      <a:prstDash val="solid"/>
                      <a:round/>
                      <a:headEnd type="none" w="med" len="med"/>
                      <a:tailEnd type="none" w="med" len="med"/>
                    </a:lnL>
                    <a:lnR w="9525" cap="flat" cmpd="sng" algn="ctr">
                      <a:solidFill>
                        <a:srgbClr val="FFAC00"/>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108000" marR="0" lvl="0" indent="0" algn="ctr" defTabSz="914400" rtl="0" eaLnBrk="1" fontAlgn="auto" latinLnBrk="0" hangingPunct="1">
                        <a:lnSpc>
                          <a:spcPct val="100000"/>
                        </a:lnSpc>
                        <a:spcBef>
                          <a:spcPts val="0"/>
                        </a:spcBef>
                        <a:spcAft>
                          <a:spcPts val="0"/>
                        </a:spcAft>
                        <a:buClrTx/>
                        <a:buSzTx/>
                        <a:buFontTx/>
                        <a:buNone/>
                        <a:tabLst/>
                        <a:defRPr/>
                      </a:pPr>
                      <a:r>
                        <a:rPr lang="en-GB" sz="2200" b="1" u="none" dirty="0">
                          <a:solidFill>
                            <a:schemeClr val="bg1"/>
                          </a:solidFill>
                          <a:latin typeface="Arial" panose="020B0604020202020204" pitchFamily="34" charset="0"/>
                          <a:cs typeface="Arial" panose="020B0604020202020204" pitchFamily="34" charset="0"/>
                        </a:rPr>
                        <a:t>BioEscalator Socials</a:t>
                      </a:r>
                    </a:p>
                  </a:txBody>
                  <a:tcPr anchor="ctr">
                    <a:lnL w="9525" cap="flat" cmpd="sng" algn="ctr">
                      <a:solidFill>
                        <a:srgbClr val="FFAC00"/>
                      </a:solidFill>
                      <a:prstDash val="solid"/>
                      <a:round/>
                      <a:headEnd type="none" w="med" len="med"/>
                      <a:tailEnd type="none" w="med" len="med"/>
                    </a:lnL>
                    <a:lnR w="9525" cap="flat" cmpd="sng" algn="ctr">
                      <a:solidFill>
                        <a:srgbClr val="FFAC00"/>
                      </a:solidFill>
                      <a:prstDash val="solid"/>
                      <a:round/>
                      <a:headEnd type="none" w="med" len="med"/>
                      <a:tailEnd type="none" w="med" len="med"/>
                    </a:lnR>
                    <a:lnT w="9525" cap="flat" cmpd="sng" algn="ctr">
                      <a:solidFill>
                        <a:srgbClr val="FFAC00"/>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AC00"/>
                    </a:solidFill>
                  </a:tcPr>
                </a:tc>
                <a:extLst>
                  <a:ext uri="{0D108BD9-81ED-4DB2-BD59-A6C34878D82A}">
                    <a16:rowId xmlns:a16="http://schemas.microsoft.com/office/drawing/2014/main" val="3538119943"/>
                  </a:ext>
                </a:extLst>
              </a:tr>
              <a:tr h="1305982">
                <a:tc>
                  <a:txBody>
                    <a:bodyPr/>
                    <a:lstStyle/>
                    <a:p>
                      <a:pPr marL="108000" algn="l" fontAlgn="base">
                        <a:spcBef>
                          <a:spcPts val="0"/>
                        </a:spcBef>
                      </a:pPr>
                      <a:r>
                        <a:rPr lang="en-GB" sz="2000" u="none" dirty="0">
                          <a:solidFill>
                            <a:srgbClr val="002147"/>
                          </a:solidFill>
                          <a:latin typeface="Arial" panose="020B0604020202020204" pitchFamily="34" charset="0"/>
                          <a:cs typeface="Arial" panose="020B0604020202020204" pitchFamily="34" charset="0"/>
                        </a:rPr>
                        <a:t>BioEscalator organises and sponsors seminars, workshops and events, please visit our website and follow our LinkedIn and Twitter for updates.</a:t>
                      </a:r>
                    </a:p>
                  </a:txBody>
                  <a:tcPr anchor="ctr">
                    <a:lnL w="9525" cap="flat" cmpd="sng" algn="ctr">
                      <a:solidFill>
                        <a:srgbClr val="785EEC"/>
                      </a:solidFill>
                      <a:prstDash val="solid"/>
                      <a:round/>
                      <a:headEnd type="none" w="med" len="med"/>
                      <a:tailEnd type="none" w="med" len="med"/>
                    </a:lnL>
                    <a:lnR w="9525" cap="flat" cmpd="sng" algn="ctr">
                      <a:solidFill>
                        <a:srgbClr val="785EEC"/>
                      </a:solidFill>
                      <a:prstDash val="solid"/>
                      <a:round/>
                      <a:headEnd type="none" w="med" len="med"/>
                      <a:tailEnd type="none" w="med" len="med"/>
                    </a:lnR>
                    <a:lnT w="76200" cap="flat" cmpd="sng" algn="ctr">
                      <a:solidFill>
                        <a:schemeClr val="bg1"/>
                      </a:solidFill>
                      <a:prstDash val="solid"/>
                      <a:round/>
                      <a:headEnd type="none" w="med" len="med"/>
                      <a:tailEnd type="none" w="med" len="med"/>
                    </a:lnT>
                    <a:lnB w="9525" cap="flat" cmpd="sng" algn="ctr">
                      <a:solidFill>
                        <a:srgbClr val="785EEC"/>
                      </a:solidFill>
                      <a:prstDash val="solid"/>
                      <a:round/>
                      <a:headEnd type="none" w="med" len="med"/>
                      <a:tailEnd type="none" w="med" len="med"/>
                    </a:lnB>
                    <a:noFill/>
                  </a:tcPr>
                </a:tc>
                <a:tc>
                  <a:txBody>
                    <a:bodyPr/>
                    <a:lstStyle/>
                    <a:p>
                      <a:pPr marL="108000" algn="l" fontAlgn="base">
                        <a:spcBef>
                          <a:spcPts val="0"/>
                        </a:spcBef>
                      </a:pPr>
                      <a:endParaRPr lang="en-GB" sz="2000" u="none" dirty="0">
                        <a:solidFill>
                          <a:srgbClr val="002060"/>
                        </a:solidFill>
                        <a:latin typeface="Arial" panose="020B0604020202020204" pitchFamily="34" charset="0"/>
                        <a:cs typeface="Arial" panose="020B0604020202020204" pitchFamily="34" charset="0"/>
                      </a:endParaRPr>
                    </a:p>
                  </a:txBody>
                  <a:tcPr anchor="ctr">
                    <a:lnL w="9525" cap="flat" cmpd="sng" algn="ctr">
                      <a:solidFill>
                        <a:srgbClr val="785EEC"/>
                      </a:solidFill>
                      <a:prstDash val="solid"/>
                      <a:round/>
                      <a:headEnd type="none" w="med" len="med"/>
                      <a:tailEnd type="none" w="med" len="med"/>
                    </a:lnL>
                    <a:lnR w="9525" cap="flat" cmpd="sng" algn="ctr">
                      <a:solidFill>
                        <a:srgbClr val="FFAC00"/>
                      </a:solidFill>
                      <a:prstDash val="solid"/>
                      <a:round/>
                      <a:headEnd type="none" w="med" len="med"/>
                      <a:tailEnd type="none" w="med" len="med"/>
                    </a:lnR>
                    <a:lnT w="76200" cap="flat" cmpd="sng" algn="ctr">
                      <a:solidFill>
                        <a:schemeClr val="bg1"/>
                      </a:solidFill>
                      <a:prstDash val="solid"/>
                      <a:round/>
                      <a:headEnd type="none" w="med" len="med"/>
                      <a:tailEnd type="none" w="med" len="med"/>
                    </a:lnT>
                    <a:noFill/>
                  </a:tcPr>
                </a:tc>
                <a:tc>
                  <a:txBody>
                    <a:bodyPr/>
                    <a:lstStyle/>
                    <a:p>
                      <a:pPr algn="l" fontAlgn="base">
                        <a:spcBef>
                          <a:spcPts val="0"/>
                        </a:spcBef>
                      </a:pPr>
                      <a:r>
                        <a:rPr lang="en-GB" sz="2000" dirty="0">
                          <a:solidFill>
                            <a:srgbClr val="002147"/>
                          </a:solidFill>
                          <a:latin typeface="Arial" panose="020B0604020202020204" pitchFamily="34" charset="0"/>
                          <a:cs typeface="Arial" panose="020B0604020202020204" pitchFamily="34" charset="0"/>
                        </a:rPr>
                        <a:t>On the last Thursday of every month, we hold a social for our tenants.</a:t>
                      </a:r>
                    </a:p>
                  </a:txBody>
                  <a:tcPr anchor="ctr">
                    <a:lnL w="9525" cap="flat" cmpd="sng" algn="ctr">
                      <a:solidFill>
                        <a:srgbClr val="FFAC00"/>
                      </a:solidFill>
                      <a:prstDash val="solid"/>
                      <a:round/>
                      <a:headEnd type="none" w="med" len="med"/>
                      <a:tailEnd type="none" w="med" len="med"/>
                    </a:lnL>
                    <a:lnR w="9525" cap="flat" cmpd="sng" algn="ctr">
                      <a:solidFill>
                        <a:srgbClr val="FFAC00"/>
                      </a:solidFill>
                      <a:prstDash val="solid"/>
                      <a:round/>
                      <a:headEnd type="none" w="med" len="med"/>
                      <a:tailEnd type="none" w="med" len="med"/>
                    </a:lnR>
                    <a:lnT w="76200" cap="flat" cmpd="sng" algn="ctr">
                      <a:solidFill>
                        <a:schemeClr val="bg1"/>
                      </a:solidFill>
                      <a:prstDash val="solid"/>
                      <a:round/>
                      <a:headEnd type="none" w="med" len="med"/>
                      <a:tailEnd type="none" w="med" len="med"/>
                    </a:lnT>
                    <a:lnB w="9525" cap="flat" cmpd="sng" algn="ctr">
                      <a:solidFill>
                        <a:srgbClr val="FFAC00"/>
                      </a:solidFill>
                      <a:prstDash val="solid"/>
                      <a:round/>
                      <a:headEnd type="none" w="med" len="med"/>
                      <a:tailEnd type="none" w="med" len="med"/>
                    </a:lnB>
                    <a:noFill/>
                  </a:tcPr>
                </a:tc>
                <a:extLst>
                  <a:ext uri="{0D108BD9-81ED-4DB2-BD59-A6C34878D82A}">
                    <a16:rowId xmlns:a16="http://schemas.microsoft.com/office/drawing/2014/main" val="2237364773"/>
                  </a:ext>
                </a:extLst>
              </a:tr>
            </a:tbl>
          </a:graphicData>
        </a:graphic>
      </p:graphicFrame>
      <p:pic>
        <p:nvPicPr>
          <p:cNvPr id="4" name="Picture 3" descr="A close-up of logos&#10;&#10;Description automatically generated with low confidence">
            <a:extLst>
              <a:ext uri="{FF2B5EF4-FFF2-40B4-BE49-F238E27FC236}">
                <a16:creationId xmlns:a16="http://schemas.microsoft.com/office/drawing/2014/main" id="{3B1772F9-44D5-9D33-2640-0C7BEE2818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0504" y="0"/>
            <a:ext cx="1741496" cy="900000"/>
          </a:xfrm>
          <a:prstGeom prst="rect">
            <a:avLst/>
          </a:prstGeom>
        </p:spPr>
      </p:pic>
      <p:cxnSp>
        <p:nvCxnSpPr>
          <p:cNvPr id="5" name="Straight Connector 4">
            <a:extLst>
              <a:ext uri="{FF2B5EF4-FFF2-40B4-BE49-F238E27FC236}">
                <a16:creationId xmlns:a16="http://schemas.microsoft.com/office/drawing/2014/main" id="{84BD058D-8B69-4D55-8714-665F904D1E23}"/>
              </a:ext>
            </a:extLst>
          </p:cNvPr>
          <p:cNvCxnSpPr>
            <a:cxnSpLocks/>
          </p:cNvCxnSpPr>
          <p:nvPr/>
        </p:nvCxnSpPr>
        <p:spPr>
          <a:xfrm>
            <a:off x="-24000" y="1129615"/>
            <a:ext cx="12240000" cy="0"/>
          </a:xfrm>
          <a:prstGeom prst="line">
            <a:avLst/>
          </a:prstGeom>
          <a:ln>
            <a:solidFill>
              <a:srgbClr val="FA6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7791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5"/>
          <p:cNvSpPr txBox="1">
            <a:spLocks/>
          </p:cNvSpPr>
          <p:nvPr/>
        </p:nvSpPr>
        <p:spPr>
          <a:xfrm>
            <a:off x="696000" y="854719"/>
            <a:ext cx="10800000" cy="5760000"/>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u="sng" dirty="0">
              <a:solidFill>
                <a:srgbClr val="002147"/>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endParaRPr>
          </a:p>
          <a:p>
            <a:r>
              <a:rPr lang="en-GB" u="sng" dirty="0">
                <a:solidFill>
                  <a:srgbClr val="002147"/>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https://www.bioescalator.ox.ac.uk/bioescalator-intranet/homepage</a:t>
            </a:r>
            <a:endParaRPr lang="en-GB" dirty="0">
              <a:solidFill>
                <a:srgbClr val="002147"/>
              </a:solidFill>
              <a:effectLst/>
              <a:latin typeface="Arial" panose="020B0604020202020204" pitchFamily="34" charset="0"/>
              <a:ea typeface="Calibri" panose="020F0502020204030204" pitchFamily="34" charset="0"/>
              <a:cs typeface="Arial" panose="020B0604020202020204" pitchFamily="34" charset="0"/>
            </a:endParaRPr>
          </a:p>
          <a:p>
            <a:pPr fontAlgn="base">
              <a:lnSpc>
                <a:spcPct val="150000"/>
              </a:lnSpc>
              <a:spcBef>
                <a:spcPts val="0"/>
              </a:spcBef>
            </a:pPr>
            <a:r>
              <a:rPr lang="en-GB" sz="1400" b="1" dirty="0">
                <a:solidFill>
                  <a:srgbClr val="002147"/>
                </a:solidFill>
                <a:effectLst/>
                <a:latin typeface="Arial" panose="020B0604020202020204" pitchFamily="34" charset="0"/>
                <a:ea typeface="Calibri" panose="020F0502020204030204" pitchFamily="34" charset="0"/>
                <a:cs typeface="Arial" panose="020B0604020202020204" pitchFamily="34" charset="0"/>
              </a:rPr>
              <a:t>The intranet is hidden on our website and password protected, so only those with the link can access it. </a:t>
            </a:r>
          </a:p>
          <a:p>
            <a:pPr fontAlgn="base">
              <a:lnSpc>
                <a:spcPct val="150000"/>
              </a:lnSpc>
              <a:spcBef>
                <a:spcPts val="0"/>
              </a:spcBef>
            </a:pPr>
            <a:r>
              <a:rPr lang="en-GB" sz="1400" b="1" dirty="0">
                <a:solidFill>
                  <a:srgbClr val="002147"/>
                </a:solidFill>
                <a:effectLst/>
                <a:latin typeface="Arial" panose="020B0604020202020204" pitchFamily="34" charset="0"/>
                <a:ea typeface="Calibri" panose="020F0502020204030204" pitchFamily="34" charset="0"/>
                <a:cs typeface="Arial" panose="020B0604020202020204" pitchFamily="34" charset="0"/>
              </a:rPr>
              <a:t>Contact </a:t>
            </a:r>
            <a:r>
              <a:rPr lang="en-US" sz="1400" b="1" dirty="0">
                <a:solidFill>
                  <a:srgbClr val="002147"/>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bioescalator.reception@medsci.ox.ac.uk</a:t>
            </a:r>
            <a:r>
              <a:rPr lang="en-US" sz="1400" b="1" dirty="0">
                <a:solidFill>
                  <a:srgbClr val="002147"/>
                </a:solidFill>
                <a:effectLst/>
                <a:latin typeface="Arial" panose="020B0604020202020204" pitchFamily="34" charset="0"/>
                <a:ea typeface="Calibri" panose="020F0502020204030204" pitchFamily="34" charset="0"/>
                <a:cs typeface="Arial" panose="020B0604020202020204" pitchFamily="34" charset="0"/>
              </a:rPr>
              <a:t> for current login details.</a:t>
            </a:r>
            <a:endParaRPr lang="en-GB" sz="1400" b="1" dirty="0">
              <a:solidFill>
                <a:srgbClr val="002147"/>
              </a:solidFill>
              <a:effectLst/>
              <a:latin typeface="Arial" panose="020B0604020202020204" pitchFamily="34" charset="0"/>
              <a:ea typeface="Calibri" panose="020F0502020204030204" pitchFamily="34" charset="0"/>
              <a:cs typeface="Arial" panose="020B0604020202020204" pitchFamily="34" charset="0"/>
            </a:endParaRPr>
          </a:p>
          <a:p>
            <a:pPr fontAlgn="base">
              <a:lnSpc>
                <a:spcPct val="150000"/>
              </a:lnSpc>
              <a:spcBef>
                <a:spcPts val="0"/>
              </a:spcBef>
            </a:pPr>
            <a:r>
              <a:rPr lang="en-GB" sz="1400" b="1" dirty="0">
                <a:solidFill>
                  <a:srgbClr val="002147"/>
                </a:solidFill>
                <a:effectLst/>
                <a:latin typeface="Arial" panose="020B0604020202020204" pitchFamily="34" charset="0"/>
                <a:ea typeface="Calibri" panose="020F0502020204030204" pitchFamily="34" charset="0"/>
                <a:cs typeface="Arial" panose="020B0604020202020204" pitchFamily="34" charset="0"/>
              </a:rPr>
              <a:t>Please do not share the link, username or password with anyone outside the BioEscalator</a:t>
            </a:r>
            <a:endParaRPr lang="en-GB" sz="1800" b="1" dirty="0">
              <a:solidFill>
                <a:srgbClr val="002147"/>
              </a:solidFill>
              <a:latin typeface="Arial" panose="020B0604020202020204" pitchFamily="34" charset="0"/>
              <a:cs typeface="Arial" panose="020B0604020202020204" pitchFamily="34" charset="0"/>
            </a:endParaRPr>
          </a:p>
          <a:p>
            <a:pPr fontAlgn="base">
              <a:lnSpc>
                <a:spcPct val="150000"/>
              </a:lnSpc>
              <a:spcBef>
                <a:spcPts val="0"/>
              </a:spcBef>
            </a:pPr>
            <a:endParaRPr lang="en-GB" sz="1000" dirty="0">
              <a:solidFill>
                <a:srgbClr val="002147"/>
              </a:solidFill>
              <a:latin typeface="Arial" panose="020B0604020202020204" pitchFamily="34" charset="0"/>
              <a:cs typeface="Arial" panose="020B0604020202020204" pitchFamily="34" charset="0"/>
            </a:endParaRPr>
          </a:p>
          <a:p>
            <a:pPr fontAlgn="base">
              <a:lnSpc>
                <a:spcPts val="3000"/>
              </a:lnSpc>
              <a:spcBef>
                <a:spcPts val="0"/>
              </a:spcBef>
            </a:pPr>
            <a:r>
              <a:rPr lang="en-GB" sz="2200" dirty="0">
                <a:solidFill>
                  <a:srgbClr val="002147"/>
                </a:solidFill>
                <a:latin typeface="Arial" panose="020B0604020202020204" pitchFamily="34" charset="0"/>
                <a:cs typeface="Arial" panose="020B0604020202020204" pitchFamily="34" charset="0"/>
              </a:rPr>
              <a:t>Address &amp; directions</a:t>
            </a:r>
          </a:p>
          <a:p>
            <a:pPr fontAlgn="base">
              <a:lnSpc>
                <a:spcPts val="3000"/>
              </a:lnSpc>
              <a:spcBef>
                <a:spcPts val="0"/>
              </a:spcBef>
            </a:pPr>
            <a:r>
              <a:rPr lang="en-GB" sz="2200" dirty="0">
                <a:solidFill>
                  <a:srgbClr val="002147"/>
                </a:solidFill>
                <a:latin typeface="Arial" panose="020B0604020202020204" pitchFamily="34" charset="0"/>
                <a:cs typeface="Arial" panose="020B0604020202020204" pitchFamily="34" charset="0"/>
              </a:rPr>
              <a:t>Post boxes</a:t>
            </a:r>
          </a:p>
          <a:p>
            <a:pPr fontAlgn="base">
              <a:lnSpc>
                <a:spcPts val="3000"/>
              </a:lnSpc>
              <a:spcBef>
                <a:spcPts val="0"/>
              </a:spcBef>
            </a:pPr>
            <a:r>
              <a:rPr lang="en-GB" sz="2200" dirty="0">
                <a:solidFill>
                  <a:srgbClr val="002147"/>
                </a:solidFill>
                <a:latin typeface="Arial" panose="020B0604020202020204" pitchFamily="34" charset="0"/>
                <a:cs typeface="Arial" panose="020B0604020202020204" pitchFamily="34" charset="0"/>
              </a:rPr>
              <a:t>BioEscalator tenant pricing structure</a:t>
            </a:r>
          </a:p>
          <a:p>
            <a:pPr fontAlgn="base">
              <a:lnSpc>
                <a:spcPts val="3000"/>
              </a:lnSpc>
              <a:spcBef>
                <a:spcPts val="0"/>
              </a:spcBef>
            </a:pPr>
            <a:r>
              <a:rPr lang="en-GB" sz="2200" dirty="0" err="1">
                <a:solidFill>
                  <a:srgbClr val="002147"/>
                </a:solidFill>
                <a:latin typeface="Arial" panose="020B0604020202020204" pitchFamily="34" charset="0"/>
                <a:cs typeface="Arial" panose="020B0604020202020204" pitchFamily="34" charset="0"/>
              </a:rPr>
              <a:t>Calpendo</a:t>
            </a:r>
            <a:r>
              <a:rPr lang="en-GB" sz="2200" dirty="0">
                <a:solidFill>
                  <a:srgbClr val="002147"/>
                </a:solidFill>
                <a:latin typeface="Arial" panose="020B0604020202020204" pitchFamily="34" charset="0"/>
                <a:cs typeface="Arial" panose="020B0604020202020204" pitchFamily="34" charset="0"/>
              </a:rPr>
              <a:t> user guide</a:t>
            </a:r>
          </a:p>
          <a:p>
            <a:pPr fontAlgn="base">
              <a:lnSpc>
                <a:spcPts val="3000"/>
              </a:lnSpc>
              <a:spcBef>
                <a:spcPts val="0"/>
              </a:spcBef>
            </a:pPr>
            <a:r>
              <a:rPr lang="en-GB" sz="2200" dirty="0">
                <a:solidFill>
                  <a:srgbClr val="002147"/>
                </a:solidFill>
                <a:latin typeface="Arial" panose="020B0604020202020204" pitchFamily="34" charset="0"/>
                <a:cs typeface="Arial" panose="020B0604020202020204" pitchFamily="34" charset="0"/>
              </a:rPr>
              <a:t>Health and Safety</a:t>
            </a:r>
          </a:p>
          <a:p>
            <a:pPr fontAlgn="base">
              <a:lnSpc>
                <a:spcPts val="3000"/>
              </a:lnSpc>
              <a:spcBef>
                <a:spcPts val="0"/>
              </a:spcBef>
            </a:pPr>
            <a:r>
              <a:rPr lang="en-GB" sz="2200" dirty="0">
                <a:solidFill>
                  <a:srgbClr val="002147"/>
                </a:solidFill>
                <a:latin typeface="Arial" panose="020B0604020202020204" pitchFamily="34" charset="0"/>
                <a:cs typeface="Arial" panose="020B0604020202020204" pitchFamily="34" charset="0"/>
              </a:rPr>
              <a:t>Printers</a:t>
            </a:r>
          </a:p>
          <a:p>
            <a:pPr fontAlgn="base">
              <a:lnSpc>
                <a:spcPts val="3000"/>
              </a:lnSpc>
              <a:spcBef>
                <a:spcPts val="0"/>
              </a:spcBef>
            </a:pPr>
            <a:r>
              <a:rPr lang="en-GB" sz="2200" dirty="0">
                <a:solidFill>
                  <a:srgbClr val="002147"/>
                </a:solidFill>
                <a:latin typeface="Arial" panose="020B0604020202020204" pitchFamily="34" charset="0"/>
                <a:cs typeface="Arial" panose="020B0604020202020204" pitchFamily="34" charset="0"/>
              </a:rPr>
              <a:t>Wireless and network</a:t>
            </a:r>
          </a:p>
          <a:p>
            <a:pPr fontAlgn="base">
              <a:lnSpc>
                <a:spcPts val="3000"/>
              </a:lnSpc>
              <a:spcBef>
                <a:spcPts val="0"/>
              </a:spcBef>
            </a:pPr>
            <a:r>
              <a:rPr lang="en-GB" sz="2200" dirty="0">
                <a:solidFill>
                  <a:srgbClr val="002147"/>
                </a:solidFill>
                <a:latin typeface="Arial" panose="020B0604020202020204" pitchFamily="34" charset="0"/>
                <a:cs typeface="Arial" panose="020B0604020202020204" pitchFamily="34" charset="0"/>
              </a:rPr>
              <a:t>Copy of the induction PowerPoint</a:t>
            </a:r>
          </a:p>
          <a:p>
            <a:pPr fontAlgn="base">
              <a:lnSpc>
                <a:spcPts val="3000"/>
              </a:lnSpc>
              <a:spcBef>
                <a:spcPts val="0"/>
              </a:spcBef>
            </a:pPr>
            <a:r>
              <a:rPr lang="en-GB" sz="2200" dirty="0">
                <a:solidFill>
                  <a:srgbClr val="002147"/>
                </a:solidFill>
                <a:latin typeface="Arial" panose="020B0604020202020204" pitchFamily="34" charset="0"/>
                <a:cs typeface="Arial" panose="020B0604020202020204" pitchFamily="34" charset="0"/>
              </a:rPr>
              <a:t>Policies and procedures</a:t>
            </a:r>
          </a:p>
          <a:p>
            <a:pPr fontAlgn="base">
              <a:lnSpc>
                <a:spcPts val="3000"/>
              </a:lnSpc>
              <a:spcBef>
                <a:spcPts val="0"/>
              </a:spcBef>
            </a:pPr>
            <a:r>
              <a:rPr lang="en-GB" sz="2200" dirty="0">
                <a:solidFill>
                  <a:srgbClr val="002147"/>
                </a:solidFill>
                <a:latin typeface="Arial" panose="020B0604020202020204" pitchFamily="34" charset="0"/>
                <a:cs typeface="Arial" panose="020B0604020202020204" pitchFamily="34" charset="0"/>
              </a:rPr>
              <a:t>The minutes from the last BioEscalator Operations Meeting</a:t>
            </a:r>
          </a:p>
        </p:txBody>
      </p:sp>
      <p:sp>
        <p:nvSpPr>
          <p:cNvPr id="11" name="Title 4"/>
          <p:cNvSpPr txBox="1">
            <a:spLocks/>
          </p:cNvSpPr>
          <p:nvPr/>
        </p:nvSpPr>
        <p:spPr>
          <a:xfrm>
            <a:off x="696000" y="50334"/>
            <a:ext cx="10800000" cy="10800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600" dirty="0">
                <a:solidFill>
                  <a:srgbClr val="002060"/>
                </a:solidFill>
                <a:latin typeface="Arial" panose="020B0604020202020204" pitchFamily="34" charset="0"/>
                <a:cs typeface="Arial" panose="020B0604020202020204" pitchFamily="34" charset="0"/>
              </a:rPr>
              <a:t>Further Information</a:t>
            </a:r>
          </a:p>
        </p:txBody>
      </p:sp>
      <p:pic>
        <p:nvPicPr>
          <p:cNvPr id="3" name="Picture 2" descr="A close-up of logos&#10;&#10;Description automatically generated with low confidence">
            <a:extLst>
              <a:ext uri="{FF2B5EF4-FFF2-40B4-BE49-F238E27FC236}">
                <a16:creationId xmlns:a16="http://schemas.microsoft.com/office/drawing/2014/main" id="{3D8C5342-203B-C886-8E7B-7BC45612EC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50504" y="0"/>
            <a:ext cx="1741496" cy="900000"/>
          </a:xfrm>
          <a:prstGeom prst="rect">
            <a:avLst/>
          </a:prstGeom>
        </p:spPr>
      </p:pic>
      <p:cxnSp>
        <p:nvCxnSpPr>
          <p:cNvPr id="4" name="Straight Connector 3">
            <a:extLst>
              <a:ext uri="{FF2B5EF4-FFF2-40B4-BE49-F238E27FC236}">
                <a16:creationId xmlns:a16="http://schemas.microsoft.com/office/drawing/2014/main" id="{731DBDB6-6091-EE68-C18B-2D73B42CFA93}"/>
              </a:ext>
            </a:extLst>
          </p:cNvPr>
          <p:cNvCxnSpPr>
            <a:cxnSpLocks/>
          </p:cNvCxnSpPr>
          <p:nvPr/>
        </p:nvCxnSpPr>
        <p:spPr>
          <a:xfrm>
            <a:off x="-24000" y="1129615"/>
            <a:ext cx="12240000" cy="0"/>
          </a:xfrm>
          <a:prstGeom prst="line">
            <a:avLst/>
          </a:prstGeom>
          <a:ln>
            <a:solidFill>
              <a:srgbClr val="FA6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9281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696000" y="2889000"/>
            <a:ext cx="10800000" cy="10800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solidFill>
                  <a:srgbClr val="002147"/>
                </a:solidFill>
                <a:latin typeface="Arial" panose="020B0604020202020204" pitchFamily="34" charset="0"/>
                <a:cs typeface="Arial" panose="020B0604020202020204" pitchFamily="34" charset="0"/>
              </a:rPr>
              <a:t>Any Questions?</a:t>
            </a:r>
          </a:p>
        </p:txBody>
      </p:sp>
      <p:pic>
        <p:nvPicPr>
          <p:cNvPr id="3" name="Picture 2" descr="A close-up of logos&#10;&#10;Description automatically generated with low confidence">
            <a:extLst>
              <a:ext uri="{FF2B5EF4-FFF2-40B4-BE49-F238E27FC236}">
                <a16:creationId xmlns:a16="http://schemas.microsoft.com/office/drawing/2014/main" id="{15B93A89-8481-E04D-CD01-356CE04164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0504" y="0"/>
            <a:ext cx="1741496" cy="900000"/>
          </a:xfrm>
          <a:prstGeom prst="rect">
            <a:avLst/>
          </a:prstGeom>
        </p:spPr>
      </p:pic>
      <p:cxnSp>
        <p:nvCxnSpPr>
          <p:cNvPr id="4" name="Straight Connector 3">
            <a:extLst>
              <a:ext uri="{FF2B5EF4-FFF2-40B4-BE49-F238E27FC236}">
                <a16:creationId xmlns:a16="http://schemas.microsoft.com/office/drawing/2014/main" id="{D7F9C57C-1728-96AA-D710-F87DCE0A863E}"/>
              </a:ext>
            </a:extLst>
          </p:cNvPr>
          <p:cNvCxnSpPr>
            <a:cxnSpLocks/>
          </p:cNvCxnSpPr>
          <p:nvPr/>
        </p:nvCxnSpPr>
        <p:spPr>
          <a:xfrm>
            <a:off x="-24000" y="1129615"/>
            <a:ext cx="12240000" cy="0"/>
          </a:xfrm>
          <a:prstGeom prst="line">
            <a:avLst/>
          </a:prstGeom>
          <a:ln>
            <a:solidFill>
              <a:srgbClr val="FA6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012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a:xfrm>
            <a:off x="696000" y="1098000"/>
            <a:ext cx="10800000" cy="5760000"/>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spcBef>
                <a:spcPts val="0"/>
              </a:spcBef>
              <a:buFont typeface="Arial" panose="020B0604020202020204" pitchFamily="34" charset="0"/>
              <a:buChar char="•"/>
            </a:pPr>
            <a:r>
              <a:rPr lang="en-GB" sz="2200" dirty="0">
                <a:solidFill>
                  <a:srgbClr val="002147"/>
                </a:solidFill>
                <a:latin typeface="Arial" panose="020B0604020202020204" pitchFamily="34" charset="0"/>
                <a:cs typeface="Arial" panose="020B0604020202020204" pitchFamily="34" charset="0"/>
              </a:rPr>
              <a:t>The front and rear Innovation Building main doors are unlocked between 08:00 – 18:00. Outside of these times, you will need to use your University card to enter the building.</a:t>
            </a:r>
          </a:p>
          <a:p>
            <a:pPr marL="342900" indent="-342900" algn="l">
              <a:lnSpc>
                <a:spcPct val="100000"/>
              </a:lnSpc>
              <a:spcBef>
                <a:spcPts val="0"/>
              </a:spcBef>
              <a:buFont typeface="Arial" panose="020B0604020202020204" pitchFamily="34" charset="0"/>
              <a:buChar char="•"/>
            </a:pPr>
            <a:endParaRPr lang="en-GB" sz="2200" dirty="0">
              <a:solidFill>
                <a:srgbClr val="002147"/>
              </a:solidFill>
              <a:latin typeface="Arial" panose="020B0604020202020204" pitchFamily="34" charset="0"/>
              <a:cs typeface="Arial" panose="020B0604020202020204" pitchFamily="34" charset="0"/>
            </a:endParaRPr>
          </a:p>
          <a:p>
            <a:pPr marL="342900" indent="-342900" algn="l">
              <a:lnSpc>
                <a:spcPct val="100000"/>
              </a:lnSpc>
              <a:spcBef>
                <a:spcPts val="0"/>
              </a:spcBef>
              <a:buFont typeface="Arial" panose="020B0604020202020204" pitchFamily="34" charset="0"/>
              <a:buChar char="•"/>
            </a:pPr>
            <a:r>
              <a:rPr lang="en-GB" sz="2200" dirty="0">
                <a:solidFill>
                  <a:srgbClr val="002147"/>
                </a:solidFill>
                <a:latin typeface="Arial" panose="020B0604020202020204" pitchFamily="34" charset="0"/>
                <a:cs typeface="Arial" panose="020B0604020202020204" pitchFamily="34" charset="0"/>
              </a:rPr>
              <a:t>Please sign in/out of the “Out of hours” book at BioEscalator Reception when entering the building before 05:30 and after 21:00.</a:t>
            </a:r>
          </a:p>
          <a:p>
            <a:pPr algn="l">
              <a:lnSpc>
                <a:spcPct val="100000"/>
              </a:lnSpc>
            </a:pPr>
            <a:endParaRPr lang="en-GB" sz="2200" dirty="0">
              <a:solidFill>
                <a:srgbClr val="002147"/>
              </a:solidFill>
              <a:latin typeface="Arial" panose="020B0604020202020204" pitchFamily="34" charset="0"/>
              <a:cs typeface="Arial" panose="020B0604020202020204" pitchFamily="34" charset="0"/>
            </a:endParaRPr>
          </a:p>
          <a:p>
            <a:pPr marL="342900" indent="-342900" algn="l">
              <a:lnSpc>
                <a:spcPct val="100000"/>
              </a:lnSpc>
              <a:spcBef>
                <a:spcPts val="0"/>
              </a:spcBef>
              <a:buFont typeface="Arial" panose="020B0604020202020204" pitchFamily="34" charset="0"/>
              <a:buChar char="•"/>
            </a:pPr>
            <a:r>
              <a:rPr lang="en-GB" sz="2200" dirty="0">
                <a:solidFill>
                  <a:srgbClr val="002147"/>
                </a:solidFill>
                <a:latin typeface="Arial" panose="020B0604020202020204" pitchFamily="34" charset="0"/>
                <a:cs typeface="Arial" panose="020B0604020202020204" pitchFamily="34" charset="0"/>
              </a:rPr>
              <a:t>All internal doors, except meeting rooms, require a University card to enter.</a:t>
            </a:r>
          </a:p>
          <a:p>
            <a:pPr marL="342900" indent="-342900" algn="l">
              <a:lnSpc>
                <a:spcPct val="100000"/>
              </a:lnSpc>
              <a:spcBef>
                <a:spcPts val="0"/>
              </a:spcBef>
              <a:buFont typeface="Arial" panose="020B0604020202020204" pitchFamily="34" charset="0"/>
              <a:buChar char="•"/>
            </a:pPr>
            <a:endParaRPr lang="en-GB" sz="2200" dirty="0">
              <a:solidFill>
                <a:srgbClr val="002147"/>
              </a:solidFill>
              <a:latin typeface="Arial" panose="020B0604020202020204" pitchFamily="34" charset="0"/>
              <a:cs typeface="Arial" panose="020B0604020202020204" pitchFamily="34" charset="0"/>
            </a:endParaRPr>
          </a:p>
          <a:p>
            <a:pPr marL="342900" indent="-342900" algn="l">
              <a:lnSpc>
                <a:spcPct val="100000"/>
              </a:lnSpc>
              <a:spcBef>
                <a:spcPts val="0"/>
              </a:spcBef>
              <a:buFont typeface="Arial" panose="020B0604020202020204" pitchFamily="34" charset="0"/>
              <a:buChar char="•"/>
            </a:pPr>
            <a:r>
              <a:rPr lang="en-GB" sz="2200" dirty="0">
                <a:solidFill>
                  <a:srgbClr val="002147"/>
                </a:solidFill>
                <a:latin typeface="Arial" panose="020B0604020202020204" pitchFamily="34" charset="0"/>
                <a:cs typeface="Arial" panose="020B0604020202020204" pitchFamily="34" charset="0"/>
              </a:rPr>
              <a:t>Tenant lab and office security is the responsibility of the tenants.</a:t>
            </a:r>
          </a:p>
          <a:p>
            <a:pPr algn="l">
              <a:lnSpc>
                <a:spcPct val="100000"/>
              </a:lnSpc>
              <a:spcBef>
                <a:spcPts val="0"/>
              </a:spcBef>
            </a:pPr>
            <a:endParaRPr lang="en-GB" sz="2200" b="1" dirty="0">
              <a:solidFill>
                <a:srgbClr val="002147"/>
              </a:solidFill>
              <a:latin typeface="Arial" panose="020B0604020202020204" pitchFamily="34" charset="0"/>
              <a:cs typeface="Arial" panose="020B0604020202020204" pitchFamily="34" charset="0"/>
            </a:endParaRPr>
          </a:p>
          <a:p>
            <a:pPr marL="342900" indent="-342900" algn="l">
              <a:lnSpc>
                <a:spcPct val="100000"/>
              </a:lnSpc>
              <a:spcBef>
                <a:spcPts val="0"/>
              </a:spcBef>
              <a:buFont typeface="Arial" panose="020B0604020202020204" pitchFamily="34" charset="0"/>
              <a:buChar char="•"/>
            </a:pPr>
            <a:r>
              <a:rPr lang="en-GB" sz="2200" b="1" dirty="0">
                <a:solidFill>
                  <a:srgbClr val="002147"/>
                </a:solidFill>
                <a:latin typeface="Arial" panose="020B0604020202020204" pitchFamily="34" charset="0"/>
                <a:cs typeface="Arial" panose="020B0604020202020204" pitchFamily="34" charset="0"/>
              </a:rPr>
              <a:t>All visitors/contractors must sign in and out at BioEscalator Reception.</a:t>
            </a:r>
          </a:p>
          <a:p>
            <a:pPr marL="342900" indent="-342900" algn="l">
              <a:lnSpc>
                <a:spcPct val="100000"/>
              </a:lnSpc>
              <a:spcBef>
                <a:spcPts val="0"/>
              </a:spcBef>
              <a:buFont typeface="Arial" panose="020B0604020202020204" pitchFamily="34" charset="0"/>
              <a:buChar char="•"/>
            </a:pPr>
            <a:endParaRPr lang="en-GB" sz="2200" dirty="0">
              <a:solidFill>
                <a:srgbClr val="002147"/>
              </a:solidFill>
              <a:latin typeface="Arial" panose="020B0604020202020204" pitchFamily="34" charset="0"/>
              <a:cs typeface="Arial" panose="020B0604020202020204" pitchFamily="34" charset="0"/>
            </a:endParaRPr>
          </a:p>
          <a:p>
            <a:pPr marL="342900" indent="-342900" algn="l">
              <a:lnSpc>
                <a:spcPct val="100000"/>
              </a:lnSpc>
              <a:spcBef>
                <a:spcPts val="0"/>
              </a:spcBef>
              <a:buFont typeface="Arial" panose="020B0604020202020204" pitchFamily="34" charset="0"/>
              <a:buChar char="•"/>
            </a:pPr>
            <a:r>
              <a:rPr lang="en-GB" sz="2200" dirty="0">
                <a:solidFill>
                  <a:srgbClr val="002147"/>
                </a:solidFill>
                <a:latin typeface="Arial" panose="020B0604020202020204" pitchFamily="34" charset="0"/>
                <a:cs typeface="Arial" panose="020B0604020202020204" pitchFamily="34" charset="0"/>
              </a:rPr>
              <a:t>Your university card must be visible when walking around the campus.</a:t>
            </a:r>
            <a:endParaRPr lang="en-GB" sz="2200" b="1" dirty="0">
              <a:solidFill>
                <a:srgbClr val="002147"/>
              </a:solidFill>
              <a:latin typeface="Arial" panose="020B0604020202020204" pitchFamily="34" charset="0"/>
              <a:cs typeface="Arial" panose="020B0604020202020204" pitchFamily="34" charset="0"/>
            </a:endParaRPr>
          </a:p>
        </p:txBody>
      </p:sp>
      <p:sp>
        <p:nvSpPr>
          <p:cNvPr id="10" name="Title 4"/>
          <p:cNvSpPr txBox="1">
            <a:spLocks/>
          </p:cNvSpPr>
          <p:nvPr/>
        </p:nvSpPr>
        <p:spPr>
          <a:xfrm>
            <a:off x="696000" y="51276"/>
            <a:ext cx="10800000" cy="10800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600" dirty="0">
                <a:solidFill>
                  <a:srgbClr val="002060"/>
                </a:solidFill>
                <a:latin typeface="Arial" panose="020B0604020202020204" pitchFamily="34" charset="0"/>
                <a:cs typeface="Arial" panose="020B0604020202020204" pitchFamily="34" charset="0"/>
              </a:rPr>
              <a:t>Security</a:t>
            </a:r>
          </a:p>
        </p:txBody>
      </p:sp>
      <p:pic>
        <p:nvPicPr>
          <p:cNvPr id="4" name="Picture 3" descr="A close-up of logos&#10;&#10;Description automatically generated with low confidence">
            <a:extLst>
              <a:ext uri="{FF2B5EF4-FFF2-40B4-BE49-F238E27FC236}">
                <a16:creationId xmlns:a16="http://schemas.microsoft.com/office/drawing/2014/main" id="{DE18A7B8-B431-2F9E-05F0-4EB9B80F73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0504" y="0"/>
            <a:ext cx="1741496" cy="900000"/>
          </a:xfrm>
          <a:prstGeom prst="rect">
            <a:avLst/>
          </a:prstGeom>
        </p:spPr>
      </p:pic>
      <p:cxnSp>
        <p:nvCxnSpPr>
          <p:cNvPr id="7" name="Straight Connector 6">
            <a:extLst>
              <a:ext uri="{FF2B5EF4-FFF2-40B4-BE49-F238E27FC236}">
                <a16:creationId xmlns:a16="http://schemas.microsoft.com/office/drawing/2014/main" id="{098F0F0C-2477-62A0-E880-4A1B5B69228B}"/>
              </a:ext>
            </a:extLst>
          </p:cNvPr>
          <p:cNvCxnSpPr>
            <a:cxnSpLocks/>
          </p:cNvCxnSpPr>
          <p:nvPr/>
        </p:nvCxnSpPr>
        <p:spPr>
          <a:xfrm>
            <a:off x="-24000" y="1129615"/>
            <a:ext cx="12240000" cy="0"/>
          </a:xfrm>
          <a:prstGeom prst="line">
            <a:avLst/>
          </a:prstGeom>
          <a:ln>
            <a:solidFill>
              <a:srgbClr val="FA6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2228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a:xfrm>
            <a:off x="696000" y="51276"/>
            <a:ext cx="10800000" cy="10800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600" dirty="0">
                <a:solidFill>
                  <a:srgbClr val="002147"/>
                </a:solidFill>
                <a:latin typeface="Arial" panose="020B0604020202020204" pitchFamily="34" charset="0"/>
                <a:cs typeface="Arial" panose="020B0604020202020204" pitchFamily="34" charset="0"/>
              </a:rPr>
              <a:t>University Access Cards</a:t>
            </a:r>
          </a:p>
        </p:txBody>
      </p:sp>
      <p:graphicFrame>
        <p:nvGraphicFramePr>
          <p:cNvPr id="4" name="Table 4">
            <a:extLst>
              <a:ext uri="{FF2B5EF4-FFF2-40B4-BE49-F238E27FC236}">
                <a16:creationId xmlns:a16="http://schemas.microsoft.com/office/drawing/2014/main" id="{E1C24EEF-265C-4DBF-8494-AA18C925AE83}"/>
              </a:ext>
            </a:extLst>
          </p:cNvPr>
          <p:cNvGraphicFramePr>
            <a:graphicFrameLocks noGrp="1"/>
          </p:cNvGraphicFramePr>
          <p:nvPr>
            <p:extLst>
              <p:ext uri="{D42A27DB-BD31-4B8C-83A1-F6EECF244321}">
                <p14:modId xmlns:p14="http://schemas.microsoft.com/office/powerpoint/2010/main" val="3320219337"/>
              </p:ext>
            </p:extLst>
          </p:nvPr>
        </p:nvGraphicFramePr>
        <p:xfrm>
          <a:off x="696000" y="1359231"/>
          <a:ext cx="11008280" cy="5289425"/>
        </p:xfrm>
        <a:graphic>
          <a:graphicData uri="http://schemas.openxmlformats.org/drawingml/2006/table">
            <a:tbl>
              <a:tblPr firstRow="1" bandRow="1">
                <a:tableStyleId>{5C22544A-7EE6-4342-B048-85BDC9FD1C3A}</a:tableStyleId>
              </a:tblPr>
              <a:tblGrid>
                <a:gridCol w="5400000">
                  <a:extLst>
                    <a:ext uri="{9D8B030D-6E8A-4147-A177-3AD203B41FA5}">
                      <a16:colId xmlns:a16="http://schemas.microsoft.com/office/drawing/2014/main" val="3885119208"/>
                    </a:ext>
                  </a:extLst>
                </a:gridCol>
                <a:gridCol w="208280">
                  <a:extLst>
                    <a:ext uri="{9D8B030D-6E8A-4147-A177-3AD203B41FA5}">
                      <a16:colId xmlns:a16="http://schemas.microsoft.com/office/drawing/2014/main" val="2836707801"/>
                    </a:ext>
                  </a:extLst>
                </a:gridCol>
                <a:gridCol w="5400000">
                  <a:extLst>
                    <a:ext uri="{9D8B030D-6E8A-4147-A177-3AD203B41FA5}">
                      <a16:colId xmlns:a16="http://schemas.microsoft.com/office/drawing/2014/main" val="376589435"/>
                    </a:ext>
                  </a:extLst>
                </a:gridCol>
              </a:tblGrid>
              <a:tr h="720927">
                <a:tc>
                  <a:txBody>
                    <a:bodyPr/>
                    <a:lstStyle/>
                    <a:p>
                      <a:pPr marL="144000" marR="0" lvl="0" indent="0" algn="ctr" defTabSz="914400" rtl="0" eaLnBrk="1" fontAlgn="auto" latinLnBrk="0" hangingPunct="1">
                        <a:lnSpc>
                          <a:spcPct val="100000"/>
                        </a:lnSpc>
                        <a:spcBef>
                          <a:spcPts val="0"/>
                        </a:spcBef>
                        <a:spcAft>
                          <a:spcPts val="0"/>
                        </a:spcAft>
                        <a:buClrTx/>
                        <a:buSzTx/>
                        <a:buFontTx/>
                        <a:buNone/>
                        <a:tabLst/>
                        <a:defRPr/>
                      </a:pPr>
                      <a:r>
                        <a:rPr lang="en-GB" sz="2200" b="0" dirty="0">
                          <a:latin typeface="Arial" panose="020B0604020202020204" pitchFamily="34" charset="0"/>
                          <a:cs typeface="Arial" panose="020B0604020202020204" pitchFamily="34" charset="0"/>
                        </a:rPr>
                        <a:t>If you </a:t>
                      </a:r>
                      <a:r>
                        <a:rPr lang="en-GB" sz="2200" b="1" dirty="0">
                          <a:latin typeface="Arial" panose="020B0604020202020204" pitchFamily="34" charset="0"/>
                          <a:cs typeface="Arial" panose="020B0604020202020204" pitchFamily="34" charset="0"/>
                        </a:rPr>
                        <a:t>DO NOT </a:t>
                      </a:r>
                      <a:r>
                        <a:rPr lang="en-GB" sz="2200" b="0" dirty="0">
                          <a:latin typeface="Arial" panose="020B0604020202020204" pitchFamily="34" charset="0"/>
                          <a:cs typeface="Arial" panose="020B0604020202020204" pitchFamily="34" charset="0"/>
                        </a:rPr>
                        <a:t>already have a current University card</a:t>
                      </a:r>
                    </a:p>
                  </a:txBody>
                  <a:tcPr anchor="ctr">
                    <a:lnL w="9525" cap="flat" cmpd="sng" algn="ctr">
                      <a:solidFill>
                        <a:srgbClr val="D8267F"/>
                      </a:solidFill>
                      <a:prstDash val="solid"/>
                      <a:round/>
                      <a:headEnd type="none" w="med" len="med"/>
                      <a:tailEnd type="none" w="med" len="med"/>
                    </a:lnL>
                    <a:lnR w="9525" cap="flat" cmpd="sng" algn="ctr">
                      <a:solidFill>
                        <a:srgbClr val="D8267F"/>
                      </a:solidFill>
                      <a:prstDash val="solid"/>
                      <a:round/>
                      <a:headEnd type="none" w="med" len="med"/>
                      <a:tailEnd type="none" w="med" len="med"/>
                    </a:lnR>
                    <a:lnT w="9525" cap="flat" cmpd="sng" algn="ctr">
                      <a:solidFill>
                        <a:srgbClr val="D8267F"/>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8267F"/>
                    </a:solidFill>
                  </a:tcPr>
                </a:tc>
                <a:tc>
                  <a:txBody>
                    <a:bodyPr/>
                    <a:lstStyle/>
                    <a:p>
                      <a:pPr marL="144000" marR="0" lvl="0" indent="0" algn="ctr" defTabSz="914400" rtl="0" eaLnBrk="1" fontAlgn="auto" latinLnBrk="0" hangingPunct="1">
                        <a:lnSpc>
                          <a:spcPct val="100000"/>
                        </a:lnSpc>
                        <a:spcBef>
                          <a:spcPts val="0"/>
                        </a:spcBef>
                        <a:spcAft>
                          <a:spcPts val="0"/>
                        </a:spcAft>
                        <a:buClrTx/>
                        <a:buSzTx/>
                        <a:buFontTx/>
                        <a:buNone/>
                        <a:tabLst/>
                        <a:defRPr/>
                      </a:pPr>
                      <a:endParaRPr lang="en-GB" sz="2200" b="0" dirty="0">
                        <a:latin typeface="Arial" panose="020B0604020202020204" pitchFamily="34" charset="0"/>
                        <a:cs typeface="Arial" panose="020B0604020202020204" pitchFamily="34" charset="0"/>
                      </a:endParaRPr>
                    </a:p>
                  </a:txBody>
                  <a:tcPr anchor="ctr">
                    <a:lnL w="9525" cap="flat" cmpd="sng" algn="ctr">
                      <a:solidFill>
                        <a:srgbClr val="D8267F"/>
                      </a:solidFill>
                      <a:prstDash val="solid"/>
                      <a:round/>
                      <a:headEnd type="none" w="med" len="med"/>
                      <a:tailEnd type="none" w="med" len="med"/>
                    </a:lnL>
                    <a:lnR w="9525" cap="flat" cmpd="sng" algn="ctr">
                      <a:solidFill>
                        <a:srgbClr val="18BEC4"/>
                      </a:solidFill>
                      <a:prstDash val="solid"/>
                      <a:round/>
                      <a:headEnd type="none" w="med" len="med"/>
                      <a:tailEnd type="none" w="med" len="med"/>
                    </a:lnR>
                    <a:lnT w="952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4000" marR="0" lvl="0" indent="0" algn="ctr" defTabSz="914400" rtl="0" eaLnBrk="1" fontAlgn="auto" latinLnBrk="0" hangingPunct="1">
                        <a:lnSpc>
                          <a:spcPct val="100000"/>
                        </a:lnSpc>
                        <a:spcBef>
                          <a:spcPts val="0"/>
                        </a:spcBef>
                        <a:spcAft>
                          <a:spcPts val="0"/>
                        </a:spcAft>
                        <a:buClrTx/>
                        <a:buSzTx/>
                        <a:buFontTx/>
                        <a:buNone/>
                        <a:tabLst/>
                        <a:defRPr/>
                      </a:pPr>
                      <a:r>
                        <a:rPr lang="en-GB" sz="2200" b="0" dirty="0">
                          <a:latin typeface="Arial" panose="020B0604020202020204" pitchFamily="34" charset="0"/>
                          <a:cs typeface="Arial" panose="020B0604020202020204" pitchFamily="34" charset="0"/>
                        </a:rPr>
                        <a:t>If you </a:t>
                      </a:r>
                      <a:r>
                        <a:rPr lang="en-GB" sz="2200" b="1" dirty="0">
                          <a:latin typeface="Arial" panose="020B0604020202020204" pitchFamily="34" charset="0"/>
                          <a:cs typeface="Arial" panose="020B0604020202020204" pitchFamily="34" charset="0"/>
                        </a:rPr>
                        <a:t>DO</a:t>
                      </a:r>
                      <a:r>
                        <a:rPr lang="en-GB" sz="2200" b="0" dirty="0">
                          <a:latin typeface="Arial" panose="020B0604020202020204" pitchFamily="34" charset="0"/>
                          <a:cs typeface="Arial" panose="020B0604020202020204" pitchFamily="34" charset="0"/>
                        </a:rPr>
                        <a:t> already have a current University card</a:t>
                      </a:r>
                    </a:p>
                  </a:txBody>
                  <a:tcPr anchor="ctr">
                    <a:lnL w="9525" cap="flat" cmpd="sng" algn="ctr">
                      <a:solidFill>
                        <a:srgbClr val="18BEC4"/>
                      </a:solidFill>
                      <a:prstDash val="solid"/>
                      <a:round/>
                      <a:headEnd type="none" w="med" len="med"/>
                      <a:tailEnd type="none" w="med" len="med"/>
                    </a:lnL>
                    <a:lnR w="9525" cap="flat" cmpd="sng" algn="ctr">
                      <a:solidFill>
                        <a:srgbClr val="18BEC4"/>
                      </a:solidFill>
                      <a:prstDash val="solid"/>
                      <a:round/>
                      <a:headEnd type="none" w="med" len="med"/>
                      <a:tailEnd type="none" w="med" len="med"/>
                    </a:lnR>
                    <a:lnT w="9525" cap="flat" cmpd="sng" algn="ctr">
                      <a:solidFill>
                        <a:srgbClr val="18BEC4"/>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18BEC4"/>
                    </a:solidFill>
                  </a:tcPr>
                </a:tc>
                <a:extLst>
                  <a:ext uri="{0D108BD9-81ED-4DB2-BD59-A6C34878D82A}">
                    <a16:rowId xmlns:a16="http://schemas.microsoft.com/office/drawing/2014/main" val="373647765"/>
                  </a:ext>
                </a:extLst>
              </a:tr>
              <a:tr h="4527425">
                <a:tc>
                  <a:txBody>
                    <a:bodyPr/>
                    <a:lstStyle/>
                    <a:p>
                      <a:pPr marL="144000" lvl="0"/>
                      <a:r>
                        <a:rPr lang="en-GB" sz="2200" dirty="0">
                          <a:solidFill>
                            <a:srgbClr val="002147"/>
                          </a:solidFill>
                          <a:latin typeface="Arial" panose="020B0604020202020204" pitchFamily="34" charset="0"/>
                          <a:cs typeface="Arial" panose="020B0604020202020204" pitchFamily="34" charset="0"/>
                        </a:rPr>
                        <a:t>You should have completed and returned a University card application form. This should have been emailed to you by your Line Manager.</a:t>
                      </a:r>
                    </a:p>
                    <a:p>
                      <a:pPr marL="144000" lvl="0"/>
                      <a:endParaRPr lang="en-GB" sz="2200" dirty="0">
                        <a:solidFill>
                          <a:srgbClr val="002147"/>
                        </a:solidFill>
                        <a:latin typeface="Arial" panose="020B0604020202020204" pitchFamily="34" charset="0"/>
                        <a:cs typeface="Arial" panose="020B0604020202020204" pitchFamily="34" charset="0"/>
                      </a:endParaRPr>
                    </a:p>
                    <a:p>
                      <a:pPr marL="144000" lvl="0"/>
                      <a:r>
                        <a:rPr lang="en-GB" sz="2200" dirty="0">
                          <a:solidFill>
                            <a:srgbClr val="002147"/>
                          </a:solidFill>
                          <a:latin typeface="Arial" panose="020B0604020202020204" pitchFamily="34" charset="0"/>
                          <a:cs typeface="Arial" panose="020B0604020202020204" pitchFamily="34" charset="0"/>
                        </a:rPr>
                        <a:t>If you have not completed one of these, please email BioEscalator Reception after your induction.</a:t>
                      </a:r>
                    </a:p>
                    <a:p>
                      <a:pPr marL="144000" lvl="0"/>
                      <a:endParaRPr lang="en-GB" sz="2200" dirty="0">
                        <a:solidFill>
                          <a:srgbClr val="002147"/>
                        </a:solidFill>
                        <a:latin typeface="Arial" panose="020B0604020202020204" pitchFamily="34" charset="0"/>
                        <a:cs typeface="Arial" panose="020B0604020202020204" pitchFamily="34" charset="0"/>
                      </a:endParaRPr>
                    </a:p>
                    <a:p>
                      <a:pPr marL="144000" lvl="0"/>
                      <a:r>
                        <a:rPr lang="en-GB" sz="2200" dirty="0">
                          <a:solidFill>
                            <a:srgbClr val="002147"/>
                          </a:solidFill>
                          <a:latin typeface="Arial" panose="020B0604020202020204" pitchFamily="34" charset="0"/>
                          <a:cs typeface="Arial" panose="020B0604020202020204" pitchFamily="34" charset="0"/>
                        </a:rPr>
                        <a:t>Once a completed application form has been submitted, it will usually take 3 – 5 working days for your new card to arrive.</a:t>
                      </a:r>
                    </a:p>
                  </a:txBody>
                  <a:tcPr anchor="ctr">
                    <a:lnL w="9525" cap="flat" cmpd="sng" algn="ctr">
                      <a:solidFill>
                        <a:srgbClr val="D8267F"/>
                      </a:solidFill>
                      <a:prstDash val="solid"/>
                      <a:round/>
                      <a:headEnd type="none" w="med" len="med"/>
                      <a:tailEnd type="none" w="med" len="med"/>
                    </a:lnL>
                    <a:lnR w="9525" cap="flat" cmpd="sng" algn="ctr">
                      <a:solidFill>
                        <a:srgbClr val="D8267F"/>
                      </a:solidFill>
                      <a:prstDash val="solid"/>
                      <a:round/>
                      <a:headEnd type="none" w="med" len="med"/>
                      <a:tailEnd type="none" w="med" len="med"/>
                    </a:lnR>
                    <a:lnT w="76200" cap="flat" cmpd="sng" algn="ctr">
                      <a:solidFill>
                        <a:schemeClr val="bg1"/>
                      </a:solidFill>
                      <a:prstDash val="solid"/>
                      <a:round/>
                      <a:headEnd type="none" w="med" len="med"/>
                      <a:tailEnd type="none" w="med" len="med"/>
                    </a:lnT>
                    <a:lnB w="9525" cap="flat" cmpd="sng" algn="ctr">
                      <a:solidFill>
                        <a:srgbClr val="D8267F"/>
                      </a:solidFill>
                      <a:prstDash val="solid"/>
                      <a:round/>
                      <a:headEnd type="none" w="med" len="med"/>
                      <a:tailEnd type="none" w="med" len="med"/>
                    </a:lnB>
                    <a:noFill/>
                  </a:tcPr>
                </a:tc>
                <a:tc>
                  <a:txBody>
                    <a:bodyPr/>
                    <a:lstStyle/>
                    <a:p>
                      <a:pPr marL="144000"/>
                      <a:endParaRPr lang="en-GB" sz="2200" dirty="0">
                        <a:solidFill>
                          <a:srgbClr val="002147"/>
                        </a:solidFill>
                        <a:latin typeface="Arial" panose="020B0604020202020204" pitchFamily="34" charset="0"/>
                        <a:cs typeface="Arial" panose="020B0604020202020204" pitchFamily="34" charset="0"/>
                      </a:endParaRPr>
                    </a:p>
                  </a:txBody>
                  <a:tcPr anchor="ctr">
                    <a:lnL w="9525" cap="flat" cmpd="sng" algn="ctr">
                      <a:solidFill>
                        <a:srgbClr val="D8267F"/>
                      </a:solidFill>
                      <a:prstDash val="solid"/>
                      <a:round/>
                      <a:headEnd type="none" w="med" len="med"/>
                      <a:tailEnd type="none" w="med" len="med"/>
                    </a:lnL>
                    <a:lnR w="9525" cap="flat" cmpd="sng" algn="ctr">
                      <a:solidFill>
                        <a:srgbClr val="18BEC4"/>
                      </a:solidFill>
                      <a:prstDash val="solid"/>
                      <a:round/>
                      <a:headEnd type="none" w="med" len="med"/>
                      <a:tailEnd type="none" w="med" len="med"/>
                    </a:lnR>
                    <a:lnT w="762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4000" lvl="0"/>
                      <a:r>
                        <a:rPr lang="en-GB" sz="2200" dirty="0">
                          <a:solidFill>
                            <a:srgbClr val="002147"/>
                          </a:solidFill>
                          <a:latin typeface="Arial" panose="020B0604020202020204" pitchFamily="34" charset="0"/>
                          <a:cs typeface="Arial" panose="020B0604020202020204" pitchFamily="34" charset="0"/>
                        </a:rPr>
                        <a:t>Access to your labs, office etc. should have been added to that card on your first day.</a:t>
                      </a:r>
                    </a:p>
                    <a:p>
                      <a:pPr marL="144000" lvl="0"/>
                      <a:endParaRPr lang="en-GB" sz="2200" dirty="0">
                        <a:solidFill>
                          <a:srgbClr val="002147"/>
                        </a:solidFill>
                        <a:latin typeface="Arial" panose="020B0604020202020204" pitchFamily="34" charset="0"/>
                        <a:cs typeface="Arial" panose="020B0604020202020204" pitchFamily="34" charset="0"/>
                      </a:endParaRPr>
                    </a:p>
                    <a:p>
                      <a:pPr marL="144000" lvl="0"/>
                      <a:r>
                        <a:rPr lang="en-GB" sz="2200" dirty="0">
                          <a:solidFill>
                            <a:srgbClr val="002147"/>
                          </a:solidFill>
                          <a:latin typeface="Arial" panose="020B0604020202020204" pitchFamily="34" charset="0"/>
                          <a:cs typeface="Arial" panose="020B0604020202020204" pitchFamily="34" charset="0"/>
                        </a:rPr>
                        <a:t>If access has not been added, please contact BioEscalator Reception after your induction </a:t>
                      </a:r>
                      <a:r>
                        <a:rPr lang="en-GB" sz="1800" dirty="0">
                          <a:solidFill>
                            <a:srgbClr val="002147"/>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bioescalator.reception@medsci.ox.ac.uk</a:t>
                      </a:r>
                      <a:r>
                        <a:rPr lang="en-GB" sz="1800" dirty="0">
                          <a:solidFill>
                            <a:srgbClr val="002147"/>
                          </a:solidFill>
                          <a:latin typeface="Arial" panose="020B0604020202020204" pitchFamily="34" charset="0"/>
                          <a:cs typeface="Arial" panose="020B0604020202020204" pitchFamily="34" charset="0"/>
                        </a:rPr>
                        <a:t>.</a:t>
                      </a:r>
                    </a:p>
                    <a:p>
                      <a:pPr marL="144000"/>
                      <a:endParaRPr lang="en-GB" sz="2200" dirty="0">
                        <a:solidFill>
                          <a:srgbClr val="002147"/>
                        </a:solidFill>
                      </a:endParaRPr>
                    </a:p>
                  </a:txBody>
                  <a:tcPr anchor="ctr">
                    <a:lnL w="9525" cap="flat" cmpd="sng" algn="ctr">
                      <a:solidFill>
                        <a:srgbClr val="18BEC4"/>
                      </a:solidFill>
                      <a:prstDash val="solid"/>
                      <a:round/>
                      <a:headEnd type="none" w="med" len="med"/>
                      <a:tailEnd type="none" w="med" len="med"/>
                    </a:lnL>
                    <a:lnR w="9525" cap="flat" cmpd="sng" algn="ctr">
                      <a:solidFill>
                        <a:srgbClr val="18BEC4"/>
                      </a:solidFill>
                      <a:prstDash val="solid"/>
                      <a:round/>
                      <a:headEnd type="none" w="med" len="med"/>
                      <a:tailEnd type="none" w="med" len="med"/>
                    </a:lnR>
                    <a:lnT w="76200" cap="flat" cmpd="sng" algn="ctr">
                      <a:solidFill>
                        <a:schemeClr val="bg1"/>
                      </a:solidFill>
                      <a:prstDash val="solid"/>
                      <a:round/>
                      <a:headEnd type="none" w="med" len="med"/>
                      <a:tailEnd type="none" w="med" len="med"/>
                    </a:lnT>
                    <a:lnB w="9525" cap="flat" cmpd="sng" algn="ctr">
                      <a:solidFill>
                        <a:srgbClr val="18BEC4"/>
                      </a:solidFill>
                      <a:prstDash val="solid"/>
                      <a:round/>
                      <a:headEnd type="none" w="med" len="med"/>
                      <a:tailEnd type="none" w="med" len="med"/>
                    </a:lnB>
                    <a:noFill/>
                  </a:tcPr>
                </a:tc>
                <a:extLst>
                  <a:ext uri="{0D108BD9-81ED-4DB2-BD59-A6C34878D82A}">
                    <a16:rowId xmlns:a16="http://schemas.microsoft.com/office/drawing/2014/main" val="1564996582"/>
                  </a:ext>
                </a:extLst>
              </a:tr>
            </a:tbl>
          </a:graphicData>
        </a:graphic>
      </p:graphicFrame>
      <p:pic>
        <p:nvPicPr>
          <p:cNvPr id="3" name="Picture 2" descr="A close-up of logos&#10;&#10;Description automatically generated with low confidence">
            <a:extLst>
              <a:ext uri="{FF2B5EF4-FFF2-40B4-BE49-F238E27FC236}">
                <a16:creationId xmlns:a16="http://schemas.microsoft.com/office/drawing/2014/main" id="{8EEA202A-ED22-B625-26EF-A374A8F5A2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0504" y="0"/>
            <a:ext cx="1741496" cy="900000"/>
          </a:xfrm>
          <a:prstGeom prst="rect">
            <a:avLst/>
          </a:prstGeom>
        </p:spPr>
      </p:pic>
      <p:cxnSp>
        <p:nvCxnSpPr>
          <p:cNvPr id="5" name="Straight Connector 4">
            <a:extLst>
              <a:ext uri="{FF2B5EF4-FFF2-40B4-BE49-F238E27FC236}">
                <a16:creationId xmlns:a16="http://schemas.microsoft.com/office/drawing/2014/main" id="{E035230E-B116-3368-0EF0-9AAFC073C04D}"/>
              </a:ext>
            </a:extLst>
          </p:cNvPr>
          <p:cNvCxnSpPr>
            <a:cxnSpLocks/>
          </p:cNvCxnSpPr>
          <p:nvPr/>
        </p:nvCxnSpPr>
        <p:spPr>
          <a:xfrm>
            <a:off x="-24000" y="1129615"/>
            <a:ext cx="12240000" cy="0"/>
          </a:xfrm>
          <a:prstGeom prst="line">
            <a:avLst/>
          </a:prstGeom>
          <a:ln>
            <a:solidFill>
              <a:srgbClr val="FA6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8165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a:xfrm>
            <a:off x="696000" y="50334"/>
            <a:ext cx="10800000" cy="10800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600" dirty="0">
                <a:solidFill>
                  <a:srgbClr val="002147"/>
                </a:solidFill>
                <a:latin typeface="Arial" panose="020B0604020202020204" pitchFamily="34" charset="0"/>
                <a:cs typeface="Arial" panose="020B0604020202020204" pitchFamily="34" charset="0"/>
              </a:rPr>
              <a:t>University Access Cards</a:t>
            </a:r>
          </a:p>
        </p:txBody>
      </p:sp>
      <p:graphicFrame>
        <p:nvGraphicFramePr>
          <p:cNvPr id="4" name="Table 4">
            <a:extLst>
              <a:ext uri="{FF2B5EF4-FFF2-40B4-BE49-F238E27FC236}">
                <a16:creationId xmlns:a16="http://schemas.microsoft.com/office/drawing/2014/main" id="{E1C24EEF-265C-4DBF-8494-AA18C925AE83}"/>
              </a:ext>
            </a:extLst>
          </p:cNvPr>
          <p:cNvGraphicFramePr>
            <a:graphicFrameLocks noGrp="1"/>
          </p:cNvGraphicFramePr>
          <p:nvPr>
            <p:extLst>
              <p:ext uri="{D42A27DB-BD31-4B8C-83A1-F6EECF244321}">
                <p14:modId xmlns:p14="http://schemas.microsoft.com/office/powerpoint/2010/main" val="2913692293"/>
              </p:ext>
            </p:extLst>
          </p:nvPr>
        </p:nvGraphicFramePr>
        <p:xfrm>
          <a:off x="591600" y="1331670"/>
          <a:ext cx="11008800" cy="2429877"/>
        </p:xfrm>
        <a:graphic>
          <a:graphicData uri="http://schemas.openxmlformats.org/drawingml/2006/table">
            <a:tbl>
              <a:tblPr firstRow="1" bandRow="1">
                <a:tableStyleId>{5C22544A-7EE6-4342-B048-85BDC9FD1C3A}</a:tableStyleId>
              </a:tblPr>
              <a:tblGrid>
                <a:gridCol w="5400000">
                  <a:extLst>
                    <a:ext uri="{9D8B030D-6E8A-4147-A177-3AD203B41FA5}">
                      <a16:colId xmlns:a16="http://schemas.microsoft.com/office/drawing/2014/main" val="3885119208"/>
                    </a:ext>
                  </a:extLst>
                </a:gridCol>
                <a:gridCol w="208800">
                  <a:extLst>
                    <a:ext uri="{9D8B030D-6E8A-4147-A177-3AD203B41FA5}">
                      <a16:colId xmlns:a16="http://schemas.microsoft.com/office/drawing/2014/main" val="4038993594"/>
                    </a:ext>
                  </a:extLst>
                </a:gridCol>
                <a:gridCol w="5400000">
                  <a:extLst>
                    <a:ext uri="{9D8B030D-6E8A-4147-A177-3AD203B41FA5}">
                      <a16:colId xmlns:a16="http://schemas.microsoft.com/office/drawing/2014/main" val="376589435"/>
                    </a:ext>
                  </a:extLst>
                </a:gridCol>
              </a:tblGrid>
              <a:tr h="406438">
                <a:tc>
                  <a:txBody>
                    <a:bodyPr/>
                    <a:lstStyle/>
                    <a:p>
                      <a:pPr marL="144000" marR="0" lvl="0" indent="0" algn="ctr" defTabSz="914400" rtl="0" eaLnBrk="1" fontAlgn="auto" latinLnBrk="0" hangingPunct="1">
                        <a:lnSpc>
                          <a:spcPct val="100000"/>
                        </a:lnSpc>
                        <a:spcBef>
                          <a:spcPts val="0"/>
                        </a:spcBef>
                        <a:spcAft>
                          <a:spcPts val="0"/>
                        </a:spcAft>
                        <a:buClrTx/>
                        <a:buSzTx/>
                        <a:buFontTx/>
                        <a:buNone/>
                        <a:tabLst/>
                        <a:defRPr/>
                      </a:pPr>
                      <a:r>
                        <a:rPr lang="en-GB" sz="2200" dirty="0">
                          <a:latin typeface="Arial" panose="020B0604020202020204" pitchFamily="34" charset="0"/>
                          <a:cs typeface="Arial" panose="020B0604020202020204" pitchFamily="34" charset="0"/>
                        </a:rPr>
                        <a:t>Lost</a:t>
                      </a:r>
                    </a:p>
                  </a:txBody>
                  <a:tcPr anchor="ctr">
                    <a:lnL w="9525" cap="flat" cmpd="sng" algn="ctr">
                      <a:solidFill>
                        <a:srgbClr val="785EEC"/>
                      </a:solidFill>
                      <a:prstDash val="solid"/>
                      <a:round/>
                      <a:headEnd type="none" w="med" len="med"/>
                      <a:tailEnd type="none" w="med" len="med"/>
                    </a:lnL>
                    <a:lnR w="9525" cap="flat" cmpd="sng" algn="ctr">
                      <a:solidFill>
                        <a:srgbClr val="785EEC"/>
                      </a:solidFill>
                      <a:prstDash val="solid"/>
                      <a:round/>
                      <a:headEnd type="none" w="med" len="med"/>
                      <a:tailEnd type="none" w="med" len="med"/>
                    </a:lnR>
                    <a:lnT w="9525" cap="flat" cmpd="sng" algn="ctr">
                      <a:solidFill>
                        <a:srgbClr val="785EEC"/>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785EEC"/>
                    </a:solidFill>
                  </a:tcPr>
                </a:tc>
                <a:tc>
                  <a:txBody>
                    <a:bodyPr/>
                    <a:lstStyle/>
                    <a:p>
                      <a:pPr marL="144000" marR="0" lvl="0" indent="0" algn="ctr" defTabSz="914400" rtl="0" eaLnBrk="1" fontAlgn="auto" latinLnBrk="0" hangingPunct="1">
                        <a:lnSpc>
                          <a:spcPct val="100000"/>
                        </a:lnSpc>
                        <a:spcBef>
                          <a:spcPts val="0"/>
                        </a:spcBef>
                        <a:spcAft>
                          <a:spcPts val="0"/>
                        </a:spcAft>
                        <a:buClrTx/>
                        <a:buSzTx/>
                        <a:buFontTx/>
                        <a:buNone/>
                        <a:tabLst/>
                        <a:defRPr/>
                      </a:pPr>
                      <a:endParaRPr lang="en-GB" sz="2200" dirty="0">
                        <a:latin typeface="Arial" panose="020B0604020202020204" pitchFamily="34" charset="0"/>
                        <a:cs typeface="Arial" panose="020B0604020202020204" pitchFamily="34" charset="0"/>
                      </a:endParaRPr>
                    </a:p>
                  </a:txBody>
                  <a:tcPr anchor="ctr">
                    <a:lnL w="9525" cap="flat" cmpd="sng" algn="ctr">
                      <a:solidFill>
                        <a:srgbClr val="785EEC"/>
                      </a:solidFill>
                      <a:prstDash val="solid"/>
                      <a:round/>
                      <a:headEnd type="none" w="med" len="med"/>
                      <a:tailEnd type="none" w="med" len="med"/>
                    </a:lnL>
                    <a:lnR w="9525" cap="flat" cmpd="sng" algn="ctr">
                      <a:solidFill>
                        <a:srgbClr val="FFAC00"/>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4000" marR="0" lvl="0" indent="0" algn="ctr" defTabSz="914400" rtl="0" eaLnBrk="1" fontAlgn="auto" latinLnBrk="0" hangingPunct="1">
                        <a:lnSpc>
                          <a:spcPct val="100000"/>
                        </a:lnSpc>
                        <a:spcBef>
                          <a:spcPts val="0"/>
                        </a:spcBef>
                        <a:spcAft>
                          <a:spcPts val="0"/>
                        </a:spcAft>
                        <a:buClrTx/>
                        <a:buSzTx/>
                        <a:buFontTx/>
                        <a:buNone/>
                        <a:tabLst/>
                        <a:defRPr/>
                      </a:pPr>
                      <a:r>
                        <a:rPr lang="en-GB" sz="2200" dirty="0">
                          <a:latin typeface="Arial" panose="020B0604020202020204" pitchFamily="34" charset="0"/>
                          <a:cs typeface="Arial" panose="020B0604020202020204" pitchFamily="34" charset="0"/>
                        </a:rPr>
                        <a:t>Temporary Card</a:t>
                      </a:r>
                    </a:p>
                  </a:txBody>
                  <a:tcPr anchor="ctr">
                    <a:lnL w="9525" cap="flat" cmpd="sng" algn="ctr">
                      <a:solidFill>
                        <a:srgbClr val="FFAC00"/>
                      </a:solidFill>
                      <a:prstDash val="solid"/>
                      <a:round/>
                      <a:headEnd type="none" w="med" len="med"/>
                      <a:tailEnd type="none" w="med" len="med"/>
                    </a:lnL>
                    <a:lnR w="9525" cap="flat" cmpd="sng" algn="ctr">
                      <a:solidFill>
                        <a:srgbClr val="FFAC00"/>
                      </a:solidFill>
                      <a:prstDash val="solid"/>
                      <a:round/>
                      <a:headEnd type="none" w="med" len="med"/>
                      <a:tailEnd type="none" w="med" len="med"/>
                    </a:lnR>
                    <a:lnT w="9525" cap="flat" cmpd="sng" algn="ctr">
                      <a:solidFill>
                        <a:srgbClr val="FFAC00"/>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AC00"/>
                    </a:solidFill>
                  </a:tcPr>
                </a:tc>
                <a:extLst>
                  <a:ext uri="{0D108BD9-81ED-4DB2-BD59-A6C34878D82A}">
                    <a16:rowId xmlns:a16="http://schemas.microsoft.com/office/drawing/2014/main" val="373647765"/>
                  </a:ext>
                </a:extLst>
              </a:tr>
              <a:tr h="2003157">
                <a:tc>
                  <a:txBody>
                    <a:bodyPr/>
                    <a:lstStyle/>
                    <a:p>
                      <a:pPr marL="144000" lvl="0"/>
                      <a:r>
                        <a:rPr lang="en-GB" sz="2200" dirty="0">
                          <a:solidFill>
                            <a:srgbClr val="002147"/>
                          </a:solidFill>
                          <a:latin typeface="Arial" panose="020B0604020202020204" pitchFamily="34" charset="0"/>
                          <a:cs typeface="Arial" panose="020B0604020202020204" pitchFamily="34" charset="0"/>
                        </a:rPr>
                        <a:t>Any lost University cards </a:t>
                      </a:r>
                      <a:r>
                        <a:rPr lang="en-GB" sz="2200" b="1" dirty="0">
                          <a:solidFill>
                            <a:srgbClr val="002147"/>
                          </a:solidFill>
                          <a:latin typeface="Arial" panose="020B0604020202020204" pitchFamily="34" charset="0"/>
                          <a:cs typeface="Arial" panose="020B0604020202020204" pitchFamily="34" charset="0"/>
                        </a:rPr>
                        <a:t>must</a:t>
                      </a:r>
                      <a:r>
                        <a:rPr lang="en-GB" sz="2200" dirty="0">
                          <a:solidFill>
                            <a:srgbClr val="002147"/>
                          </a:solidFill>
                          <a:latin typeface="Arial" panose="020B0604020202020204" pitchFamily="34" charset="0"/>
                          <a:cs typeface="Arial" panose="020B0604020202020204" pitchFamily="34" charset="0"/>
                        </a:rPr>
                        <a:t> be reported to Reception.</a:t>
                      </a:r>
                    </a:p>
                    <a:p>
                      <a:pPr marL="144000" lvl="0"/>
                      <a:endParaRPr lang="en-GB" sz="2200" dirty="0">
                        <a:solidFill>
                          <a:srgbClr val="002147"/>
                        </a:solidFill>
                        <a:latin typeface="Arial" panose="020B0604020202020204" pitchFamily="34" charset="0"/>
                        <a:cs typeface="Arial" panose="020B0604020202020204" pitchFamily="34" charset="0"/>
                      </a:endParaRPr>
                    </a:p>
                    <a:p>
                      <a:pPr marL="144000" lvl="0"/>
                      <a:r>
                        <a:rPr lang="en-GB" sz="2200" dirty="0">
                          <a:solidFill>
                            <a:srgbClr val="002147"/>
                          </a:solidFill>
                          <a:latin typeface="Arial" panose="020B0604020202020204" pitchFamily="34" charset="0"/>
                          <a:cs typeface="Arial" panose="020B0604020202020204" pitchFamily="34" charset="0"/>
                        </a:rPr>
                        <a:t>There is a £15 charge (University wide) to replace any lost cards.</a:t>
                      </a:r>
                    </a:p>
                  </a:txBody>
                  <a:tcPr anchor="ctr">
                    <a:lnL w="9525" cap="flat" cmpd="sng" algn="ctr">
                      <a:solidFill>
                        <a:srgbClr val="785EEC"/>
                      </a:solidFill>
                      <a:prstDash val="solid"/>
                      <a:round/>
                      <a:headEnd type="none" w="med" len="med"/>
                      <a:tailEnd type="none" w="med" len="med"/>
                    </a:lnL>
                    <a:lnR w="9525" cap="flat" cmpd="sng" algn="ctr">
                      <a:solidFill>
                        <a:srgbClr val="785EEC"/>
                      </a:solidFill>
                      <a:prstDash val="solid"/>
                      <a:round/>
                      <a:headEnd type="none" w="med" len="med"/>
                      <a:tailEnd type="none" w="med" len="med"/>
                    </a:lnR>
                    <a:lnT w="76200" cap="flat" cmpd="sng" algn="ctr">
                      <a:solidFill>
                        <a:schemeClr val="bg1"/>
                      </a:solidFill>
                      <a:prstDash val="solid"/>
                      <a:round/>
                      <a:headEnd type="none" w="med" len="med"/>
                      <a:tailEnd type="none" w="med" len="med"/>
                    </a:lnT>
                    <a:lnB w="9525" cap="flat" cmpd="sng" algn="ctr">
                      <a:solidFill>
                        <a:srgbClr val="785EEC"/>
                      </a:solidFill>
                      <a:prstDash val="solid"/>
                      <a:round/>
                      <a:headEnd type="none" w="med" len="med"/>
                      <a:tailEnd type="none" w="med" len="med"/>
                    </a:lnB>
                    <a:noFill/>
                  </a:tcPr>
                </a:tc>
                <a:tc>
                  <a:txBody>
                    <a:bodyPr/>
                    <a:lstStyle/>
                    <a:p>
                      <a:pPr marL="144000" lvl="0"/>
                      <a:endParaRPr lang="en-GB" sz="2200" dirty="0">
                        <a:solidFill>
                          <a:srgbClr val="002060"/>
                        </a:solidFill>
                        <a:latin typeface="Arial" panose="020B0604020202020204" pitchFamily="34" charset="0"/>
                        <a:cs typeface="Arial" panose="020B0604020202020204" pitchFamily="34" charset="0"/>
                      </a:endParaRPr>
                    </a:p>
                  </a:txBody>
                  <a:tcPr anchor="ctr">
                    <a:lnL w="9525" cap="flat" cmpd="sng" algn="ctr">
                      <a:solidFill>
                        <a:srgbClr val="785EEC"/>
                      </a:solidFill>
                      <a:prstDash val="solid"/>
                      <a:round/>
                      <a:headEnd type="none" w="med" len="med"/>
                      <a:tailEnd type="none" w="med" len="med"/>
                    </a:lnL>
                    <a:lnR w="9525" cap="flat" cmpd="sng" algn="ctr">
                      <a:solidFill>
                        <a:srgbClr val="FFAC00"/>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4000" lvl="0"/>
                      <a:r>
                        <a:rPr lang="en-GB" sz="2200" dirty="0">
                          <a:solidFill>
                            <a:srgbClr val="002147"/>
                          </a:solidFill>
                          <a:latin typeface="Arial" panose="020B0604020202020204" pitchFamily="34" charset="0"/>
                          <a:cs typeface="Arial" panose="020B0604020202020204" pitchFamily="34" charset="0"/>
                        </a:rPr>
                        <a:t>If you forget your card, your card is damaged, or you are waiting for your replacement card, BioEscalator Reception can issue you with a temporary one.</a:t>
                      </a:r>
                    </a:p>
                  </a:txBody>
                  <a:tcPr anchor="ctr">
                    <a:lnL w="9525" cap="flat" cmpd="sng" algn="ctr">
                      <a:solidFill>
                        <a:srgbClr val="FFAC00"/>
                      </a:solidFill>
                      <a:prstDash val="solid"/>
                      <a:round/>
                      <a:headEnd type="none" w="med" len="med"/>
                      <a:tailEnd type="none" w="med" len="med"/>
                    </a:lnL>
                    <a:lnR w="9525" cap="flat" cmpd="sng" algn="ctr">
                      <a:solidFill>
                        <a:srgbClr val="FFAC00"/>
                      </a:solidFill>
                      <a:prstDash val="solid"/>
                      <a:round/>
                      <a:headEnd type="none" w="med" len="med"/>
                      <a:tailEnd type="none" w="med" len="med"/>
                    </a:lnR>
                    <a:lnT w="76200" cap="flat" cmpd="sng" algn="ctr">
                      <a:solidFill>
                        <a:schemeClr val="bg1"/>
                      </a:solidFill>
                      <a:prstDash val="solid"/>
                      <a:round/>
                      <a:headEnd type="none" w="med" len="med"/>
                      <a:tailEnd type="none" w="med" len="med"/>
                    </a:lnT>
                    <a:lnB w="9525" cap="flat" cmpd="sng" algn="ctr">
                      <a:solidFill>
                        <a:srgbClr val="FFAC00"/>
                      </a:solidFill>
                      <a:prstDash val="solid"/>
                      <a:round/>
                      <a:headEnd type="none" w="med" len="med"/>
                      <a:tailEnd type="none" w="med" len="med"/>
                    </a:lnB>
                    <a:noFill/>
                  </a:tcPr>
                </a:tc>
                <a:extLst>
                  <a:ext uri="{0D108BD9-81ED-4DB2-BD59-A6C34878D82A}">
                    <a16:rowId xmlns:a16="http://schemas.microsoft.com/office/drawing/2014/main" val="1564996582"/>
                  </a:ext>
                </a:extLst>
              </a:tr>
            </a:tbl>
          </a:graphicData>
        </a:graphic>
      </p:graphicFrame>
      <p:sp>
        <p:nvSpPr>
          <p:cNvPr id="2" name="TextBox 1">
            <a:extLst>
              <a:ext uri="{FF2B5EF4-FFF2-40B4-BE49-F238E27FC236}">
                <a16:creationId xmlns:a16="http://schemas.microsoft.com/office/drawing/2014/main" id="{0100A1B9-3000-402C-8AB7-BD5EED4D82BC}"/>
              </a:ext>
            </a:extLst>
          </p:cNvPr>
          <p:cNvSpPr txBox="1"/>
          <p:nvPr/>
        </p:nvSpPr>
        <p:spPr>
          <a:xfrm>
            <a:off x="696000" y="4210464"/>
            <a:ext cx="9461500" cy="2123658"/>
          </a:xfrm>
          <a:prstGeom prst="rect">
            <a:avLst/>
          </a:prstGeom>
          <a:noFill/>
        </p:spPr>
        <p:txBody>
          <a:bodyPr wrap="square" rtlCol="0">
            <a:spAutoFit/>
          </a:bodyPr>
          <a:lstStyle/>
          <a:p>
            <a:pPr marL="146304" rtl="0" eaLnBrk="1" fontAlgn="ctr" latinLnBrk="0" hangingPunct="1">
              <a:spcBef>
                <a:spcPts val="0"/>
              </a:spcBef>
              <a:spcAft>
                <a:spcPts val="0"/>
              </a:spcAft>
            </a:pPr>
            <a:r>
              <a:rPr lang="en-GB" sz="2200" b="1" i="0" u="none" strike="noStrike" kern="1200" dirty="0">
                <a:solidFill>
                  <a:srgbClr val="002147"/>
                </a:solidFill>
                <a:effectLst/>
                <a:latin typeface="Arial" panose="020B0604020202020204" pitchFamily="34" charset="0"/>
                <a:cs typeface="Arial" panose="020B0604020202020204" pitchFamily="34" charset="0"/>
              </a:rPr>
              <a:t>Full Details</a:t>
            </a:r>
          </a:p>
          <a:p>
            <a:pPr marL="146304" rtl="0" eaLnBrk="1" fontAlgn="ctr" latinLnBrk="0" hangingPunct="1">
              <a:spcBef>
                <a:spcPts val="0"/>
              </a:spcBef>
              <a:spcAft>
                <a:spcPts val="0"/>
              </a:spcAft>
            </a:pPr>
            <a:endParaRPr lang="en-GB" sz="2200" b="0" i="0" u="none" strike="noStrike" dirty="0">
              <a:solidFill>
                <a:srgbClr val="002147"/>
              </a:solidFill>
              <a:effectLst/>
              <a:latin typeface="Arial" panose="020B0604020202020204" pitchFamily="34" charset="0"/>
            </a:endParaRPr>
          </a:p>
          <a:p>
            <a:pPr marL="146304" rtl="0" eaLnBrk="1" fontAlgn="ctr" latinLnBrk="0" hangingPunct="1">
              <a:spcBef>
                <a:spcPts val="0"/>
              </a:spcBef>
              <a:spcAft>
                <a:spcPts val="0"/>
              </a:spcAft>
            </a:pPr>
            <a:r>
              <a:rPr lang="en-GB" sz="2200" b="0" i="0" u="none" strike="noStrike" kern="1200" dirty="0">
                <a:solidFill>
                  <a:srgbClr val="002147"/>
                </a:solidFill>
                <a:effectLst/>
                <a:latin typeface="Arial" panose="020B0604020202020204" pitchFamily="34" charset="0"/>
                <a:cs typeface="Arial" panose="020B0604020202020204" pitchFamily="34" charset="0"/>
              </a:rPr>
              <a:t>For full details of what to do if your card is lost, stolen, or damaged, please visit the BioEscalator intranet and look at the page titled:</a:t>
            </a:r>
          </a:p>
          <a:p>
            <a:pPr marL="146304" rtl="0" eaLnBrk="1" fontAlgn="ctr" latinLnBrk="0" hangingPunct="1">
              <a:spcBef>
                <a:spcPts val="0"/>
              </a:spcBef>
              <a:spcAft>
                <a:spcPts val="0"/>
              </a:spcAft>
            </a:pPr>
            <a:endParaRPr lang="en-GB" sz="2200" b="0" i="0" u="none" strike="noStrike" dirty="0">
              <a:solidFill>
                <a:srgbClr val="002147"/>
              </a:solidFill>
              <a:effectLst/>
              <a:latin typeface="Arial" panose="020B0604020202020204" pitchFamily="34" charset="0"/>
            </a:endParaRPr>
          </a:p>
          <a:p>
            <a:pPr marL="146304" rtl="0" eaLnBrk="1" fontAlgn="ctr" latinLnBrk="0" hangingPunct="1">
              <a:spcBef>
                <a:spcPts val="0"/>
              </a:spcBef>
              <a:spcAft>
                <a:spcPts val="0"/>
              </a:spcAft>
            </a:pPr>
            <a:r>
              <a:rPr lang="en-GB" sz="2200" b="0" i="0" u="none" strike="noStrike" kern="1200" dirty="0">
                <a:solidFill>
                  <a:srgbClr val="002147"/>
                </a:solidFill>
                <a:effectLst/>
                <a:latin typeface="Arial" panose="020B0604020202020204" pitchFamily="34" charset="0"/>
                <a:cs typeface="Arial" panose="020B0604020202020204" pitchFamily="34" charset="0"/>
              </a:rPr>
              <a:t> ‘University Cards - Lost, stolen, damaged or soon to expire’</a:t>
            </a:r>
            <a:endParaRPr lang="en-GB" sz="2200" b="0" i="0" u="none" strike="noStrike" dirty="0">
              <a:solidFill>
                <a:srgbClr val="002147"/>
              </a:solidFill>
              <a:effectLst/>
              <a:latin typeface="Arial" panose="020B0604020202020204" pitchFamily="34" charset="0"/>
            </a:endParaRPr>
          </a:p>
        </p:txBody>
      </p:sp>
      <p:pic>
        <p:nvPicPr>
          <p:cNvPr id="5" name="Picture 4" descr="A close-up of logos&#10;&#10;Description automatically generated with low confidence">
            <a:extLst>
              <a:ext uri="{FF2B5EF4-FFF2-40B4-BE49-F238E27FC236}">
                <a16:creationId xmlns:a16="http://schemas.microsoft.com/office/drawing/2014/main" id="{8C34A0AE-5AA2-7AE3-544E-B3F2CA374A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0504" y="0"/>
            <a:ext cx="1741496" cy="900000"/>
          </a:xfrm>
          <a:prstGeom prst="rect">
            <a:avLst/>
          </a:prstGeom>
        </p:spPr>
      </p:pic>
      <p:cxnSp>
        <p:nvCxnSpPr>
          <p:cNvPr id="6" name="Straight Connector 5">
            <a:extLst>
              <a:ext uri="{FF2B5EF4-FFF2-40B4-BE49-F238E27FC236}">
                <a16:creationId xmlns:a16="http://schemas.microsoft.com/office/drawing/2014/main" id="{3112CE5A-FAEA-3379-9CA5-2C3393FA3425}"/>
              </a:ext>
            </a:extLst>
          </p:cNvPr>
          <p:cNvCxnSpPr>
            <a:cxnSpLocks/>
          </p:cNvCxnSpPr>
          <p:nvPr/>
        </p:nvCxnSpPr>
        <p:spPr>
          <a:xfrm>
            <a:off x="-24000" y="1129615"/>
            <a:ext cx="12240000" cy="0"/>
          </a:xfrm>
          <a:prstGeom prst="line">
            <a:avLst/>
          </a:prstGeom>
          <a:ln>
            <a:solidFill>
              <a:srgbClr val="FA6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4263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txBox="1">
            <a:spLocks/>
          </p:cNvSpPr>
          <p:nvPr/>
        </p:nvSpPr>
        <p:spPr>
          <a:xfrm>
            <a:off x="681980" y="1098000"/>
            <a:ext cx="10800000" cy="5760000"/>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GB" sz="2200" dirty="0">
                <a:solidFill>
                  <a:srgbClr val="002060"/>
                </a:solidFill>
                <a:latin typeface="Arial" panose="020B0604020202020204" pitchFamily="34" charset="0"/>
                <a:cs typeface="Arial" panose="020B0604020202020204" pitchFamily="34" charset="0"/>
              </a:rPr>
              <a:t>Lockers are available for tenants to use.</a:t>
            </a:r>
          </a:p>
          <a:p>
            <a:pPr algn="l">
              <a:lnSpc>
                <a:spcPct val="100000"/>
              </a:lnSpc>
              <a:spcBef>
                <a:spcPts val="0"/>
              </a:spcBef>
            </a:pPr>
            <a:endParaRPr lang="en-GB" sz="2200" dirty="0">
              <a:solidFill>
                <a:srgbClr val="002060"/>
              </a:solidFill>
              <a:latin typeface="Arial" panose="020B0604020202020204" pitchFamily="34" charset="0"/>
              <a:cs typeface="Arial" panose="020B0604020202020204" pitchFamily="34" charset="0"/>
            </a:endParaRPr>
          </a:p>
          <a:p>
            <a:pPr algn="l">
              <a:lnSpc>
                <a:spcPct val="100000"/>
              </a:lnSpc>
              <a:spcBef>
                <a:spcPts val="0"/>
              </a:spcBef>
            </a:pPr>
            <a:r>
              <a:rPr lang="en-GB" sz="2200" dirty="0">
                <a:solidFill>
                  <a:srgbClr val="002060"/>
                </a:solidFill>
                <a:latin typeface="Arial" panose="020B0604020202020204" pitchFamily="34" charset="0"/>
                <a:cs typeface="Arial" panose="020B0604020202020204" pitchFamily="34" charset="0"/>
              </a:rPr>
              <a:t>The allocation is:</a:t>
            </a:r>
          </a:p>
          <a:p>
            <a:pPr algn="l">
              <a:lnSpc>
                <a:spcPct val="100000"/>
              </a:lnSpc>
              <a:spcBef>
                <a:spcPts val="0"/>
              </a:spcBef>
            </a:pPr>
            <a:endParaRPr lang="en-GB" sz="2200" dirty="0">
              <a:solidFill>
                <a:srgbClr val="002060"/>
              </a:solidFill>
              <a:latin typeface="Arial" panose="020B0604020202020204" pitchFamily="34" charset="0"/>
              <a:cs typeface="Arial" panose="020B0604020202020204" pitchFamily="34" charset="0"/>
            </a:endParaRPr>
          </a:p>
          <a:p>
            <a:pPr algn="l">
              <a:lnSpc>
                <a:spcPct val="100000"/>
              </a:lnSpc>
              <a:spcBef>
                <a:spcPts val="0"/>
              </a:spcBef>
            </a:pPr>
            <a:r>
              <a:rPr lang="en-GB" sz="2200" dirty="0">
                <a:solidFill>
                  <a:srgbClr val="002060"/>
                </a:solidFill>
                <a:latin typeface="Arial" panose="020B0604020202020204" pitchFamily="34" charset="0"/>
                <a:cs typeface="Arial" panose="020B0604020202020204" pitchFamily="34" charset="0"/>
              </a:rPr>
              <a:t>3 per small lab</a:t>
            </a:r>
          </a:p>
          <a:p>
            <a:pPr algn="l">
              <a:lnSpc>
                <a:spcPct val="100000"/>
              </a:lnSpc>
              <a:spcBef>
                <a:spcPts val="0"/>
              </a:spcBef>
            </a:pPr>
            <a:r>
              <a:rPr lang="en-GB" sz="2200" dirty="0">
                <a:solidFill>
                  <a:srgbClr val="002060"/>
                </a:solidFill>
                <a:latin typeface="Arial" panose="020B0604020202020204" pitchFamily="34" charset="0"/>
                <a:cs typeface="Arial" panose="020B0604020202020204" pitchFamily="34" charset="0"/>
              </a:rPr>
              <a:t>6 per large lab</a:t>
            </a:r>
          </a:p>
          <a:p>
            <a:pPr algn="l">
              <a:lnSpc>
                <a:spcPct val="100000"/>
              </a:lnSpc>
              <a:spcBef>
                <a:spcPts val="0"/>
              </a:spcBef>
            </a:pPr>
            <a:r>
              <a:rPr lang="en-GB" sz="2200" dirty="0">
                <a:solidFill>
                  <a:srgbClr val="002060"/>
                </a:solidFill>
                <a:latin typeface="Arial" panose="020B0604020202020204" pitchFamily="34" charset="0"/>
                <a:cs typeface="Arial" panose="020B0604020202020204" pitchFamily="34" charset="0"/>
              </a:rPr>
              <a:t>1 per I-lab bench</a:t>
            </a:r>
          </a:p>
          <a:p>
            <a:pPr algn="l">
              <a:lnSpc>
                <a:spcPct val="100000"/>
              </a:lnSpc>
              <a:spcBef>
                <a:spcPts val="0"/>
              </a:spcBef>
            </a:pPr>
            <a:endParaRPr lang="en-GB" sz="2200" dirty="0">
              <a:solidFill>
                <a:srgbClr val="002060"/>
              </a:solidFill>
              <a:latin typeface="Arial" panose="020B0604020202020204" pitchFamily="34" charset="0"/>
              <a:cs typeface="Arial" panose="020B0604020202020204" pitchFamily="34" charset="0"/>
            </a:endParaRPr>
          </a:p>
          <a:p>
            <a:pPr algn="l">
              <a:lnSpc>
                <a:spcPct val="100000"/>
              </a:lnSpc>
              <a:spcBef>
                <a:spcPts val="0"/>
              </a:spcBef>
            </a:pPr>
            <a:r>
              <a:rPr lang="en-GB" sz="2200" dirty="0">
                <a:solidFill>
                  <a:srgbClr val="002060"/>
                </a:solidFill>
                <a:latin typeface="Arial" panose="020B0604020202020204" pitchFamily="34" charset="0"/>
                <a:cs typeface="Arial" panose="020B0604020202020204" pitchFamily="34" charset="0"/>
              </a:rPr>
              <a:t>If you are a new starter, please speak to your Line Manager if you would like a locker.</a:t>
            </a:r>
          </a:p>
          <a:p>
            <a:pPr algn="l">
              <a:lnSpc>
                <a:spcPct val="100000"/>
              </a:lnSpc>
              <a:spcBef>
                <a:spcPts val="0"/>
              </a:spcBef>
            </a:pPr>
            <a:endParaRPr lang="en-GB" sz="2200" dirty="0">
              <a:solidFill>
                <a:srgbClr val="002060"/>
              </a:solidFill>
              <a:latin typeface="Arial" panose="020B0604020202020204" pitchFamily="34" charset="0"/>
              <a:cs typeface="Arial" panose="020B0604020202020204" pitchFamily="34" charset="0"/>
            </a:endParaRPr>
          </a:p>
          <a:p>
            <a:pPr algn="l">
              <a:lnSpc>
                <a:spcPct val="100000"/>
              </a:lnSpc>
              <a:spcBef>
                <a:spcPts val="0"/>
              </a:spcBef>
            </a:pPr>
            <a:r>
              <a:rPr lang="en-GB" sz="2200" dirty="0">
                <a:solidFill>
                  <a:srgbClr val="002060"/>
                </a:solidFill>
                <a:latin typeface="Arial" panose="020B0604020202020204" pitchFamily="34" charset="0"/>
                <a:cs typeface="Arial" panose="020B0604020202020204" pitchFamily="34" charset="0"/>
              </a:rPr>
              <a:t>Reception have spare keys to lend out if you forget or lose your locker key.</a:t>
            </a:r>
          </a:p>
          <a:p>
            <a:pPr algn="l">
              <a:lnSpc>
                <a:spcPct val="100000"/>
              </a:lnSpc>
              <a:spcBef>
                <a:spcPts val="0"/>
              </a:spcBef>
            </a:pPr>
            <a:r>
              <a:rPr lang="en-GB" sz="2200" dirty="0">
                <a:solidFill>
                  <a:srgbClr val="002060"/>
                </a:solidFill>
                <a:latin typeface="Arial" panose="020B0604020202020204" pitchFamily="34" charset="0"/>
                <a:cs typeface="Arial" panose="020B0604020202020204" pitchFamily="34" charset="0"/>
              </a:rPr>
              <a:t>There is a £5 charge if the key is lost.</a:t>
            </a:r>
          </a:p>
          <a:p>
            <a:pPr>
              <a:lnSpc>
                <a:spcPct val="100000"/>
              </a:lnSpc>
              <a:spcBef>
                <a:spcPts val="0"/>
              </a:spcBef>
            </a:pPr>
            <a:endParaRPr lang="en-GB" sz="2200" dirty="0">
              <a:solidFill>
                <a:srgbClr val="002060"/>
              </a:solidFill>
              <a:latin typeface="Arial" panose="020B0604020202020204" pitchFamily="34" charset="0"/>
              <a:cs typeface="Arial" panose="020B0604020202020204" pitchFamily="34" charset="0"/>
            </a:endParaRPr>
          </a:p>
          <a:p>
            <a:pPr>
              <a:lnSpc>
                <a:spcPct val="100000"/>
              </a:lnSpc>
              <a:spcBef>
                <a:spcPts val="0"/>
              </a:spcBef>
            </a:pPr>
            <a:endParaRPr lang="en-GB" sz="2200" dirty="0">
              <a:solidFill>
                <a:srgbClr val="002060"/>
              </a:solidFill>
              <a:latin typeface="Arial" panose="020B0604020202020204" pitchFamily="34" charset="0"/>
              <a:cs typeface="Arial" panose="020B0604020202020204" pitchFamily="34" charset="0"/>
            </a:endParaRPr>
          </a:p>
          <a:p>
            <a:pPr>
              <a:spcBef>
                <a:spcPts val="0"/>
              </a:spcBef>
            </a:pPr>
            <a:endParaRPr lang="en-GB" sz="2200" dirty="0">
              <a:solidFill>
                <a:srgbClr val="002060"/>
              </a:solidFill>
              <a:latin typeface="Arial" panose="020B0604020202020204" pitchFamily="34" charset="0"/>
              <a:cs typeface="Arial" panose="020B0604020202020204" pitchFamily="34" charset="0"/>
            </a:endParaRPr>
          </a:p>
        </p:txBody>
      </p:sp>
      <p:sp>
        <p:nvSpPr>
          <p:cNvPr id="10" name="Title 4"/>
          <p:cNvSpPr txBox="1">
            <a:spLocks/>
          </p:cNvSpPr>
          <p:nvPr/>
        </p:nvSpPr>
        <p:spPr>
          <a:xfrm>
            <a:off x="696000" y="50334"/>
            <a:ext cx="10800000" cy="10800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600" dirty="0">
                <a:solidFill>
                  <a:srgbClr val="002060"/>
                </a:solidFill>
                <a:latin typeface="Arial" panose="020B0604020202020204" pitchFamily="34" charset="0"/>
                <a:cs typeface="Arial" panose="020B0604020202020204" pitchFamily="34" charset="0"/>
              </a:rPr>
              <a:t>Lockers</a:t>
            </a:r>
          </a:p>
        </p:txBody>
      </p:sp>
      <p:pic>
        <p:nvPicPr>
          <p:cNvPr id="3" name="Picture 2" descr="A close-up of logos&#10;&#10;Description automatically generated with low confidence">
            <a:extLst>
              <a:ext uri="{FF2B5EF4-FFF2-40B4-BE49-F238E27FC236}">
                <a16:creationId xmlns:a16="http://schemas.microsoft.com/office/drawing/2014/main" id="{94A20AF6-3F92-7C8D-6286-DBC9BBC110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0504" y="0"/>
            <a:ext cx="1741496" cy="900000"/>
          </a:xfrm>
          <a:prstGeom prst="rect">
            <a:avLst/>
          </a:prstGeom>
        </p:spPr>
      </p:pic>
      <p:cxnSp>
        <p:nvCxnSpPr>
          <p:cNvPr id="4" name="Straight Connector 3">
            <a:extLst>
              <a:ext uri="{FF2B5EF4-FFF2-40B4-BE49-F238E27FC236}">
                <a16:creationId xmlns:a16="http://schemas.microsoft.com/office/drawing/2014/main" id="{CEE92FA6-E6C8-3D6C-3C5B-236643D328DD}"/>
              </a:ext>
            </a:extLst>
          </p:cNvPr>
          <p:cNvCxnSpPr>
            <a:cxnSpLocks/>
          </p:cNvCxnSpPr>
          <p:nvPr/>
        </p:nvCxnSpPr>
        <p:spPr>
          <a:xfrm>
            <a:off x="-24000" y="1129615"/>
            <a:ext cx="12240000" cy="0"/>
          </a:xfrm>
          <a:prstGeom prst="line">
            <a:avLst/>
          </a:prstGeom>
          <a:ln>
            <a:solidFill>
              <a:srgbClr val="FA6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440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tent Placeholder 5"/>
          <p:cNvSpPr txBox="1">
            <a:spLocks/>
          </p:cNvSpPr>
          <p:nvPr/>
        </p:nvSpPr>
        <p:spPr>
          <a:xfrm>
            <a:off x="696000" y="1818000"/>
            <a:ext cx="10800000" cy="504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endParaRPr lang="en-GB" sz="2200" dirty="0">
              <a:solidFill>
                <a:srgbClr val="002060"/>
              </a:solidFill>
              <a:latin typeface="Arial" panose="020B0604020202020204" pitchFamily="34" charset="0"/>
              <a:cs typeface="Arial" panose="020B0604020202020204" pitchFamily="34" charset="0"/>
            </a:endParaRPr>
          </a:p>
        </p:txBody>
      </p:sp>
      <p:sp>
        <p:nvSpPr>
          <p:cNvPr id="9" name="Title 4"/>
          <p:cNvSpPr txBox="1">
            <a:spLocks/>
          </p:cNvSpPr>
          <p:nvPr/>
        </p:nvSpPr>
        <p:spPr>
          <a:xfrm>
            <a:off x="696000" y="50334"/>
            <a:ext cx="10800000" cy="10800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600" dirty="0">
                <a:solidFill>
                  <a:srgbClr val="002147"/>
                </a:solidFill>
                <a:latin typeface="Arial" panose="020B0604020202020204" pitchFamily="34" charset="0"/>
                <a:cs typeface="Arial" panose="020B0604020202020204" pitchFamily="34" charset="0"/>
              </a:rPr>
              <a:t>Parking at the BioEscalator</a:t>
            </a:r>
          </a:p>
        </p:txBody>
      </p:sp>
      <p:graphicFrame>
        <p:nvGraphicFramePr>
          <p:cNvPr id="2" name="Table 2">
            <a:extLst>
              <a:ext uri="{FF2B5EF4-FFF2-40B4-BE49-F238E27FC236}">
                <a16:creationId xmlns:a16="http://schemas.microsoft.com/office/drawing/2014/main" id="{05E33BA4-E1D9-4C84-9FD5-E92EF64F8A1F}"/>
              </a:ext>
            </a:extLst>
          </p:cNvPr>
          <p:cNvGraphicFramePr>
            <a:graphicFrameLocks noGrp="1"/>
          </p:cNvGraphicFramePr>
          <p:nvPr>
            <p:extLst>
              <p:ext uri="{D42A27DB-BD31-4B8C-83A1-F6EECF244321}">
                <p14:modId xmlns:p14="http://schemas.microsoft.com/office/powerpoint/2010/main" val="1748261305"/>
              </p:ext>
            </p:extLst>
          </p:nvPr>
        </p:nvGraphicFramePr>
        <p:xfrm>
          <a:off x="696000" y="1379176"/>
          <a:ext cx="10800000" cy="4099649"/>
        </p:xfrm>
        <a:graphic>
          <a:graphicData uri="http://schemas.openxmlformats.org/drawingml/2006/table">
            <a:tbl>
              <a:tblPr firstRow="1" bandRow="1">
                <a:tableStyleId>{5C22544A-7EE6-4342-B048-85BDC9FD1C3A}</a:tableStyleId>
              </a:tblPr>
              <a:tblGrid>
                <a:gridCol w="10800000">
                  <a:extLst>
                    <a:ext uri="{9D8B030D-6E8A-4147-A177-3AD203B41FA5}">
                      <a16:colId xmlns:a16="http://schemas.microsoft.com/office/drawing/2014/main" val="2438355353"/>
                    </a:ext>
                  </a:extLst>
                </a:gridCol>
              </a:tblGrid>
              <a:tr h="538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000" dirty="0">
                          <a:solidFill>
                            <a:schemeClr val="bg1"/>
                          </a:solidFill>
                          <a:latin typeface="Arial" panose="020B0604020202020204" pitchFamily="34" charset="0"/>
                          <a:cs typeface="Arial" panose="020B0604020202020204" pitchFamily="34" charset="0"/>
                        </a:rPr>
                        <a:t>Tenants</a:t>
                      </a:r>
                    </a:p>
                  </a:txBody>
                  <a:tcPr anchor="ctr">
                    <a:lnL w="9525" cap="flat" cmpd="sng" algn="ctr">
                      <a:solidFill>
                        <a:srgbClr val="D8267F"/>
                      </a:solidFill>
                      <a:prstDash val="solid"/>
                      <a:round/>
                      <a:headEnd type="none" w="med" len="med"/>
                      <a:tailEnd type="none" w="med" len="med"/>
                    </a:lnL>
                    <a:lnR w="9525" cap="flat" cmpd="sng" algn="ctr">
                      <a:solidFill>
                        <a:srgbClr val="D8267F"/>
                      </a:solidFill>
                      <a:prstDash val="solid"/>
                      <a:round/>
                      <a:headEnd type="none" w="med" len="med"/>
                      <a:tailEnd type="none" w="med" len="med"/>
                    </a:lnR>
                    <a:lnT w="9525" cap="flat" cmpd="sng" algn="ctr">
                      <a:solidFill>
                        <a:srgbClr val="D8267F"/>
                      </a:solidFill>
                      <a:prstDash val="solid"/>
                      <a:round/>
                      <a:headEnd type="none" w="med" len="med"/>
                      <a:tailEnd type="none" w="med" len="med"/>
                    </a:lnT>
                    <a:lnB w="9525" cap="flat" cmpd="sng" algn="ctr">
                      <a:solidFill>
                        <a:srgbClr val="D8267F"/>
                      </a:solidFill>
                      <a:prstDash val="solid"/>
                      <a:round/>
                      <a:headEnd type="none" w="med" len="med"/>
                      <a:tailEnd type="none" w="med" len="med"/>
                    </a:lnB>
                    <a:solidFill>
                      <a:srgbClr val="D8267F"/>
                    </a:solidFill>
                  </a:tcPr>
                </a:tc>
                <a:extLst>
                  <a:ext uri="{0D108BD9-81ED-4DB2-BD59-A6C34878D82A}">
                    <a16:rowId xmlns:a16="http://schemas.microsoft.com/office/drawing/2014/main" val="3062923660"/>
                  </a:ext>
                </a:extLst>
              </a:tr>
              <a:tr h="3551009">
                <a:tc>
                  <a:txBody>
                    <a:bodyPr/>
                    <a:lstStyle/>
                    <a:p>
                      <a:pPr algn="l">
                        <a:lnSpc>
                          <a:spcPct val="100000"/>
                        </a:lnSpc>
                        <a:spcBef>
                          <a:spcPts val="0"/>
                        </a:spcBef>
                      </a:pPr>
                      <a:r>
                        <a:rPr lang="en-GB" sz="2200" dirty="0">
                          <a:solidFill>
                            <a:srgbClr val="002060"/>
                          </a:solidFill>
                          <a:latin typeface="Arial" panose="020B0604020202020204" pitchFamily="34" charset="0"/>
                          <a:cs typeface="Arial" panose="020B0604020202020204" pitchFamily="34" charset="0"/>
                        </a:rPr>
                        <a:t>Companies are allocated 1 permit per lab occupied but its chargeable.</a:t>
                      </a:r>
                    </a:p>
                    <a:p>
                      <a:pPr algn="l">
                        <a:lnSpc>
                          <a:spcPct val="100000"/>
                        </a:lnSpc>
                        <a:spcBef>
                          <a:spcPts val="0"/>
                        </a:spcBef>
                      </a:pPr>
                      <a:endParaRPr lang="en-GB" sz="2200" dirty="0">
                        <a:solidFill>
                          <a:srgbClr val="002060"/>
                        </a:solidFill>
                        <a:latin typeface="Arial" panose="020B0604020202020204" pitchFamily="34" charset="0"/>
                        <a:cs typeface="Arial" panose="020B0604020202020204" pitchFamily="34" charset="0"/>
                      </a:endParaRPr>
                    </a:p>
                    <a:p>
                      <a:pPr algn="l">
                        <a:lnSpc>
                          <a:spcPct val="100000"/>
                        </a:lnSpc>
                        <a:spcBef>
                          <a:spcPts val="0"/>
                        </a:spcBef>
                      </a:pPr>
                      <a:r>
                        <a:rPr lang="en-GB" sz="2200" dirty="0">
                          <a:solidFill>
                            <a:srgbClr val="002060"/>
                          </a:solidFill>
                          <a:latin typeface="Arial" panose="020B0604020202020204" pitchFamily="34" charset="0"/>
                          <a:cs typeface="Arial" panose="020B0604020202020204" pitchFamily="34" charset="0"/>
                        </a:rPr>
                        <a:t>Please discuss your requirement for a parking permit with the BioEscalator Business Manager (Claire Shingler) who will be able to advise on availability. </a:t>
                      </a:r>
                    </a:p>
                    <a:p>
                      <a:pPr algn="l">
                        <a:lnSpc>
                          <a:spcPct val="100000"/>
                        </a:lnSpc>
                        <a:spcBef>
                          <a:spcPts val="0"/>
                        </a:spcBef>
                      </a:pPr>
                      <a:endParaRPr lang="en-GB" sz="2200" dirty="0">
                        <a:solidFill>
                          <a:srgbClr val="002060"/>
                        </a:solidFill>
                        <a:latin typeface="Arial" panose="020B0604020202020204" pitchFamily="34" charset="0"/>
                        <a:cs typeface="Arial" panose="020B0604020202020204" pitchFamily="34" charset="0"/>
                      </a:endParaRPr>
                    </a:p>
                    <a:p>
                      <a:pPr algn="l">
                        <a:lnSpc>
                          <a:spcPct val="100000"/>
                        </a:lnSpc>
                        <a:spcBef>
                          <a:spcPts val="0"/>
                        </a:spcBef>
                      </a:pPr>
                      <a:r>
                        <a:rPr lang="en-GB" sz="2200" dirty="0">
                          <a:solidFill>
                            <a:srgbClr val="002060"/>
                          </a:solidFill>
                          <a:latin typeface="Arial" panose="020B0604020202020204" pitchFamily="34" charset="0"/>
                          <a:cs typeface="Arial" panose="020B0604020202020204" pitchFamily="34" charset="0"/>
                        </a:rPr>
                        <a:t>If you require instructions on how to apply for a parking permit, please email BioEscalator Reception: </a:t>
                      </a:r>
                      <a:r>
                        <a:rPr lang="en-GB" sz="2200" dirty="0">
                          <a:latin typeface="Arial" panose="020B0604020202020204" pitchFamily="34" charset="0"/>
                          <a:cs typeface="Arial" panose="020B0604020202020204" pitchFamily="34" charset="0"/>
                          <a:hlinkClick r:id="rId2"/>
                        </a:rPr>
                        <a:t>bioescalator.reception@medsci.ox.ac.uk</a:t>
                      </a:r>
                      <a:r>
                        <a:rPr lang="en-GB" sz="2200" dirty="0">
                          <a:latin typeface="Arial" panose="020B0604020202020204" pitchFamily="34" charset="0"/>
                          <a:cs typeface="Arial" panose="020B0604020202020204" pitchFamily="34" charset="0"/>
                        </a:rPr>
                        <a:t>.</a:t>
                      </a:r>
                      <a:endParaRPr lang="en-GB" sz="2200" dirty="0">
                        <a:solidFill>
                          <a:srgbClr val="002060"/>
                        </a:solidFill>
                        <a:latin typeface="Arial" panose="020B0604020202020204" pitchFamily="34" charset="0"/>
                        <a:cs typeface="Arial" panose="020B0604020202020204" pitchFamily="34" charset="0"/>
                      </a:endParaRPr>
                    </a:p>
                    <a:p>
                      <a:pPr>
                        <a:lnSpc>
                          <a:spcPct val="100000"/>
                        </a:lnSpc>
                      </a:pPr>
                      <a:endParaRPr lang="en-GB" sz="2200" dirty="0">
                        <a:solidFill>
                          <a:srgbClr val="002060"/>
                        </a:solidFill>
                        <a:latin typeface="Arial" panose="020B0604020202020204" pitchFamily="34" charset="0"/>
                        <a:cs typeface="Arial" panose="020B0604020202020204" pitchFamily="34" charset="0"/>
                      </a:endParaRPr>
                    </a:p>
                  </a:txBody>
                  <a:tcPr anchor="ctr">
                    <a:lnL w="9525" cap="flat" cmpd="sng" algn="ctr">
                      <a:solidFill>
                        <a:srgbClr val="D8267F"/>
                      </a:solidFill>
                      <a:prstDash val="solid"/>
                      <a:round/>
                      <a:headEnd type="none" w="med" len="med"/>
                      <a:tailEnd type="none" w="med" len="med"/>
                    </a:lnL>
                    <a:lnR w="9525" cap="flat" cmpd="sng" algn="ctr">
                      <a:solidFill>
                        <a:srgbClr val="D8267F"/>
                      </a:solidFill>
                      <a:prstDash val="solid"/>
                      <a:round/>
                      <a:headEnd type="none" w="med" len="med"/>
                      <a:tailEnd type="none" w="med" len="med"/>
                    </a:lnR>
                    <a:lnT w="9525" cap="flat" cmpd="sng" algn="ctr">
                      <a:solidFill>
                        <a:srgbClr val="D8267F"/>
                      </a:solidFill>
                      <a:prstDash val="solid"/>
                      <a:round/>
                      <a:headEnd type="none" w="med" len="med"/>
                      <a:tailEnd type="none" w="med" len="med"/>
                    </a:lnT>
                    <a:lnB w="9525" cap="flat" cmpd="sng" algn="ctr">
                      <a:solidFill>
                        <a:srgbClr val="D8267F"/>
                      </a:solidFill>
                      <a:prstDash val="solid"/>
                      <a:round/>
                      <a:headEnd type="none" w="med" len="med"/>
                      <a:tailEnd type="none" w="med" len="med"/>
                    </a:lnB>
                    <a:noFill/>
                  </a:tcPr>
                </a:tc>
                <a:extLst>
                  <a:ext uri="{0D108BD9-81ED-4DB2-BD59-A6C34878D82A}">
                    <a16:rowId xmlns:a16="http://schemas.microsoft.com/office/drawing/2014/main" val="2610441905"/>
                  </a:ext>
                </a:extLst>
              </a:tr>
            </a:tbl>
          </a:graphicData>
        </a:graphic>
      </p:graphicFrame>
      <p:pic>
        <p:nvPicPr>
          <p:cNvPr id="4" name="Picture 3" descr="A close-up of logos&#10;&#10;Description automatically generated with low confidence">
            <a:extLst>
              <a:ext uri="{FF2B5EF4-FFF2-40B4-BE49-F238E27FC236}">
                <a16:creationId xmlns:a16="http://schemas.microsoft.com/office/drawing/2014/main" id="{890A3243-C8FC-4220-7AE5-D949287666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0504" y="0"/>
            <a:ext cx="1741496" cy="900000"/>
          </a:xfrm>
          <a:prstGeom prst="rect">
            <a:avLst/>
          </a:prstGeom>
        </p:spPr>
      </p:pic>
      <p:cxnSp>
        <p:nvCxnSpPr>
          <p:cNvPr id="5" name="Straight Connector 4">
            <a:extLst>
              <a:ext uri="{FF2B5EF4-FFF2-40B4-BE49-F238E27FC236}">
                <a16:creationId xmlns:a16="http://schemas.microsoft.com/office/drawing/2014/main" id="{18D797E8-FE90-6D89-3C49-1CB595660978}"/>
              </a:ext>
            </a:extLst>
          </p:cNvPr>
          <p:cNvCxnSpPr>
            <a:cxnSpLocks/>
          </p:cNvCxnSpPr>
          <p:nvPr/>
        </p:nvCxnSpPr>
        <p:spPr>
          <a:xfrm>
            <a:off x="-24000" y="1129615"/>
            <a:ext cx="12240000" cy="0"/>
          </a:xfrm>
          <a:prstGeom prst="line">
            <a:avLst/>
          </a:prstGeom>
          <a:ln>
            <a:solidFill>
              <a:srgbClr val="FA6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452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tent Placeholder 5"/>
          <p:cNvSpPr txBox="1">
            <a:spLocks/>
          </p:cNvSpPr>
          <p:nvPr/>
        </p:nvSpPr>
        <p:spPr>
          <a:xfrm>
            <a:off x="696000" y="1818000"/>
            <a:ext cx="10800000" cy="504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endParaRPr lang="en-GB" sz="2200" dirty="0">
              <a:solidFill>
                <a:srgbClr val="002060"/>
              </a:solidFill>
              <a:latin typeface="Arial" panose="020B0604020202020204" pitchFamily="34" charset="0"/>
              <a:cs typeface="Arial" panose="020B0604020202020204" pitchFamily="34" charset="0"/>
            </a:endParaRPr>
          </a:p>
        </p:txBody>
      </p:sp>
      <p:sp>
        <p:nvSpPr>
          <p:cNvPr id="9" name="Title 4"/>
          <p:cNvSpPr txBox="1">
            <a:spLocks/>
          </p:cNvSpPr>
          <p:nvPr/>
        </p:nvSpPr>
        <p:spPr>
          <a:xfrm>
            <a:off x="696000" y="50334"/>
            <a:ext cx="10800000" cy="10800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600" dirty="0">
                <a:solidFill>
                  <a:srgbClr val="002147"/>
                </a:solidFill>
                <a:latin typeface="Arial" panose="020B0604020202020204" pitchFamily="34" charset="0"/>
                <a:cs typeface="Arial" panose="020B0604020202020204" pitchFamily="34" charset="0"/>
              </a:rPr>
              <a:t>Parking at the BioEscalator</a:t>
            </a:r>
          </a:p>
        </p:txBody>
      </p:sp>
      <p:graphicFrame>
        <p:nvGraphicFramePr>
          <p:cNvPr id="2" name="Table 2">
            <a:extLst>
              <a:ext uri="{FF2B5EF4-FFF2-40B4-BE49-F238E27FC236}">
                <a16:creationId xmlns:a16="http://schemas.microsoft.com/office/drawing/2014/main" id="{05E33BA4-E1D9-4C84-9FD5-E92EF64F8A1F}"/>
              </a:ext>
            </a:extLst>
          </p:cNvPr>
          <p:cNvGraphicFramePr>
            <a:graphicFrameLocks noGrp="1"/>
          </p:cNvGraphicFramePr>
          <p:nvPr>
            <p:extLst>
              <p:ext uri="{D42A27DB-BD31-4B8C-83A1-F6EECF244321}">
                <p14:modId xmlns:p14="http://schemas.microsoft.com/office/powerpoint/2010/main" val="1862183246"/>
              </p:ext>
            </p:extLst>
          </p:nvPr>
        </p:nvGraphicFramePr>
        <p:xfrm>
          <a:off x="696000" y="1356836"/>
          <a:ext cx="10800000" cy="4826821"/>
        </p:xfrm>
        <a:graphic>
          <a:graphicData uri="http://schemas.openxmlformats.org/drawingml/2006/table">
            <a:tbl>
              <a:tblPr firstRow="1" bandRow="1">
                <a:tableStyleId>{5C22544A-7EE6-4342-B048-85BDC9FD1C3A}</a:tableStyleId>
              </a:tblPr>
              <a:tblGrid>
                <a:gridCol w="10800000">
                  <a:extLst>
                    <a:ext uri="{9D8B030D-6E8A-4147-A177-3AD203B41FA5}">
                      <a16:colId xmlns:a16="http://schemas.microsoft.com/office/drawing/2014/main" val="2438355353"/>
                    </a:ext>
                  </a:extLst>
                </a:gridCol>
              </a:tblGrid>
              <a:tr h="567861">
                <a:tc>
                  <a:txBody>
                    <a:bodyPr/>
                    <a:lstStyle/>
                    <a:p>
                      <a:pPr algn="ctr"/>
                      <a:r>
                        <a:rPr lang="en-GB" sz="3000" dirty="0">
                          <a:solidFill>
                            <a:schemeClr val="bg1"/>
                          </a:solidFill>
                          <a:latin typeface="Arial" panose="020B0604020202020204" pitchFamily="34" charset="0"/>
                          <a:cs typeface="Arial" panose="020B0604020202020204" pitchFamily="34" charset="0"/>
                        </a:rPr>
                        <a:t>Visitors, engineers etc.</a:t>
                      </a:r>
                    </a:p>
                  </a:txBody>
                  <a:tcPr anchor="ctr">
                    <a:lnL w="9525" cap="flat" cmpd="sng" algn="ctr">
                      <a:solidFill>
                        <a:srgbClr val="18BEC4"/>
                      </a:solidFill>
                      <a:prstDash val="solid"/>
                      <a:round/>
                      <a:headEnd type="none" w="med" len="med"/>
                      <a:tailEnd type="none" w="med" len="med"/>
                    </a:lnL>
                    <a:lnR w="9525" cap="flat" cmpd="sng" algn="ctr">
                      <a:solidFill>
                        <a:srgbClr val="18BEC4"/>
                      </a:solidFill>
                      <a:prstDash val="solid"/>
                      <a:round/>
                      <a:headEnd type="none" w="med" len="med"/>
                      <a:tailEnd type="none" w="med" len="med"/>
                    </a:lnR>
                    <a:lnT w="9525" cap="flat" cmpd="sng" algn="ctr">
                      <a:solidFill>
                        <a:srgbClr val="18BEC4"/>
                      </a:solidFill>
                      <a:prstDash val="solid"/>
                      <a:round/>
                      <a:headEnd type="none" w="med" len="med"/>
                      <a:tailEnd type="none" w="med" len="med"/>
                    </a:lnT>
                    <a:lnB w="9525" cap="flat" cmpd="sng" algn="ctr">
                      <a:solidFill>
                        <a:srgbClr val="18BEC4"/>
                      </a:solidFill>
                      <a:prstDash val="solid"/>
                      <a:round/>
                      <a:headEnd type="none" w="med" len="med"/>
                      <a:tailEnd type="none" w="med" len="med"/>
                    </a:lnB>
                    <a:solidFill>
                      <a:srgbClr val="18BEC4"/>
                    </a:solidFill>
                  </a:tcPr>
                </a:tc>
                <a:extLst>
                  <a:ext uri="{0D108BD9-81ED-4DB2-BD59-A6C34878D82A}">
                    <a16:rowId xmlns:a16="http://schemas.microsoft.com/office/drawing/2014/main" val="3062923660"/>
                  </a:ext>
                </a:extLst>
              </a:tr>
              <a:tr h="4258960">
                <a:tc>
                  <a:txBody>
                    <a:bodyPr/>
                    <a:lstStyle/>
                    <a:p>
                      <a:pPr algn="l">
                        <a:lnSpc>
                          <a:spcPct val="100000"/>
                        </a:lnSpc>
                        <a:spcBef>
                          <a:spcPts val="0"/>
                        </a:spcBef>
                      </a:pPr>
                      <a:r>
                        <a:rPr lang="en-GB" sz="2200" dirty="0">
                          <a:solidFill>
                            <a:srgbClr val="002147"/>
                          </a:solidFill>
                          <a:latin typeface="Arial" panose="020B0604020202020204" pitchFamily="34" charset="0"/>
                          <a:cs typeface="Arial" panose="020B0604020202020204" pitchFamily="34" charset="0"/>
                        </a:rPr>
                        <a:t>There are 5 parking spaces that belong to the BioEscalator that can be used for your visitors and service engineers.</a:t>
                      </a:r>
                    </a:p>
                    <a:p>
                      <a:pPr algn="l">
                        <a:lnSpc>
                          <a:spcPct val="100000"/>
                        </a:lnSpc>
                        <a:spcBef>
                          <a:spcPts val="0"/>
                        </a:spcBef>
                      </a:pPr>
                      <a:endParaRPr lang="en-GB" sz="2200" dirty="0">
                        <a:solidFill>
                          <a:srgbClr val="002147"/>
                        </a:solidFill>
                        <a:latin typeface="Arial" panose="020B0604020202020204" pitchFamily="34" charset="0"/>
                        <a:cs typeface="Arial" panose="020B0604020202020204" pitchFamily="34" charset="0"/>
                      </a:endParaRPr>
                    </a:p>
                    <a:p>
                      <a:pPr algn="l">
                        <a:lnSpc>
                          <a:spcPct val="100000"/>
                        </a:lnSpc>
                        <a:spcBef>
                          <a:spcPts val="0"/>
                        </a:spcBef>
                      </a:pPr>
                      <a:r>
                        <a:rPr lang="en-GB" sz="2200" dirty="0">
                          <a:solidFill>
                            <a:srgbClr val="002147"/>
                          </a:solidFill>
                          <a:latin typeface="Arial" panose="020B0604020202020204" pitchFamily="34" charset="0"/>
                          <a:cs typeface="Arial" panose="020B0604020202020204" pitchFamily="34" charset="0"/>
                        </a:rPr>
                        <a:t>Our parking spaces are located in the multi-storey car park attached to our Innovation Building. They are down the ramp and to the right upon entry to the car park. They are marked “BIO”</a:t>
                      </a:r>
                    </a:p>
                    <a:p>
                      <a:pPr algn="l">
                        <a:lnSpc>
                          <a:spcPct val="100000"/>
                        </a:lnSpc>
                        <a:spcBef>
                          <a:spcPts val="0"/>
                        </a:spcBef>
                      </a:pPr>
                      <a:endParaRPr lang="en-GB" sz="2200" b="1" dirty="0">
                        <a:solidFill>
                          <a:srgbClr val="002147"/>
                        </a:solidFill>
                        <a:latin typeface="Arial" panose="020B0604020202020204" pitchFamily="34" charset="0"/>
                        <a:cs typeface="Arial" panose="020B0604020202020204" pitchFamily="34" charset="0"/>
                      </a:endParaRPr>
                    </a:p>
                    <a:p>
                      <a:pPr algn="l">
                        <a:lnSpc>
                          <a:spcPct val="100000"/>
                        </a:lnSpc>
                        <a:spcBef>
                          <a:spcPts val="0"/>
                        </a:spcBef>
                      </a:pPr>
                      <a:r>
                        <a:rPr lang="en-GB" sz="2200" b="1" dirty="0">
                          <a:solidFill>
                            <a:srgbClr val="002147"/>
                          </a:solidFill>
                          <a:latin typeface="Arial" panose="020B0604020202020204" pitchFamily="34" charset="0"/>
                          <a:cs typeface="Arial" panose="020B0604020202020204" pitchFamily="34" charset="0"/>
                        </a:rPr>
                        <a:t>These parking spaces must be booked via BioEscalator Reception </a:t>
                      </a:r>
                      <a:r>
                        <a:rPr lang="en-GB" sz="2200" b="1" u="none" dirty="0">
                          <a:solidFill>
                            <a:srgbClr val="002147"/>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bioescalator.reception@medsci.ox.ac.uk</a:t>
                      </a:r>
                      <a:endParaRPr lang="en-GB" sz="2200" b="1" u="none" dirty="0">
                        <a:solidFill>
                          <a:srgbClr val="002147"/>
                        </a:solidFill>
                        <a:latin typeface="Arial" panose="020B0604020202020204" pitchFamily="34" charset="0"/>
                        <a:cs typeface="Arial" panose="020B0604020202020204" pitchFamily="34" charset="0"/>
                      </a:endParaRPr>
                    </a:p>
                    <a:p>
                      <a:pPr algn="l">
                        <a:lnSpc>
                          <a:spcPct val="100000"/>
                        </a:lnSpc>
                        <a:spcBef>
                          <a:spcPts val="0"/>
                        </a:spcBef>
                      </a:pPr>
                      <a:endParaRPr lang="en-GB" sz="2200" dirty="0">
                        <a:solidFill>
                          <a:srgbClr val="002147"/>
                        </a:solidFill>
                        <a:latin typeface="Arial" panose="020B0604020202020204" pitchFamily="34" charset="0"/>
                        <a:cs typeface="Arial" panose="020B0604020202020204" pitchFamily="34" charset="0"/>
                      </a:endParaRPr>
                    </a:p>
                    <a:p>
                      <a:pPr algn="l">
                        <a:lnSpc>
                          <a:spcPct val="100000"/>
                        </a:lnSpc>
                        <a:spcBef>
                          <a:spcPts val="0"/>
                        </a:spcBef>
                      </a:pPr>
                      <a:r>
                        <a:rPr lang="en-GB" sz="2200" dirty="0">
                          <a:solidFill>
                            <a:srgbClr val="002147"/>
                          </a:solidFill>
                          <a:latin typeface="Arial" panose="020B0604020202020204" pitchFamily="34" charset="0"/>
                          <a:cs typeface="Arial" panose="020B0604020202020204" pitchFamily="34" charset="0"/>
                        </a:rPr>
                        <a:t>A parking permit will be emailed to the requestor. </a:t>
                      </a:r>
                    </a:p>
                    <a:p>
                      <a:pPr algn="l">
                        <a:lnSpc>
                          <a:spcPct val="100000"/>
                        </a:lnSpc>
                        <a:spcBef>
                          <a:spcPts val="0"/>
                        </a:spcBef>
                      </a:pPr>
                      <a:r>
                        <a:rPr lang="en-GB" sz="2200" dirty="0">
                          <a:solidFill>
                            <a:srgbClr val="002147"/>
                          </a:solidFill>
                          <a:latin typeface="Arial" panose="020B0604020202020204" pitchFamily="34" charset="0"/>
                          <a:cs typeface="Arial" panose="020B0604020202020204" pitchFamily="34" charset="0"/>
                        </a:rPr>
                        <a:t>The parking permit must be displayed in the windscreen of the vehicle.</a:t>
                      </a:r>
                    </a:p>
                  </a:txBody>
                  <a:tcPr anchor="ctr">
                    <a:lnL w="9525" cap="flat" cmpd="sng" algn="ctr">
                      <a:solidFill>
                        <a:srgbClr val="18BEC4"/>
                      </a:solidFill>
                      <a:prstDash val="solid"/>
                      <a:round/>
                      <a:headEnd type="none" w="med" len="med"/>
                      <a:tailEnd type="none" w="med" len="med"/>
                    </a:lnL>
                    <a:lnR w="9525" cap="flat" cmpd="sng" algn="ctr">
                      <a:solidFill>
                        <a:srgbClr val="18BEC4"/>
                      </a:solidFill>
                      <a:prstDash val="solid"/>
                      <a:round/>
                      <a:headEnd type="none" w="med" len="med"/>
                      <a:tailEnd type="none" w="med" len="med"/>
                    </a:lnR>
                    <a:lnT w="9525" cap="flat" cmpd="sng" algn="ctr">
                      <a:solidFill>
                        <a:srgbClr val="18BEC4"/>
                      </a:solidFill>
                      <a:prstDash val="solid"/>
                      <a:round/>
                      <a:headEnd type="none" w="med" len="med"/>
                      <a:tailEnd type="none" w="med" len="med"/>
                    </a:lnT>
                    <a:lnB w="9525" cap="flat" cmpd="sng" algn="ctr">
                      <a:solidFill>
                        <a:srgbClr val="18BEC4"/>
                      </a:solidFill>
                      <a:prstDash val="solid"/>
                      <a:round/>
                      <a:headEnd type="none" w="med" len="med"/>
                      <a:tailEnd type="none" w="med" len="med"/>
                    </a:lnB>
                    <a:noFill/>
                  </a:tcPr>
                </a:tc>
                <a:extLst>
                  <a:ext uri="{0D108BD9-81ED-4DB2-BD59-A6C34878D82A}">
                    <a16:rowId xmlns:a16="http://schemas.microsoft.com/office/drawing/2014/main" val="2610441905"/>
                  </a:ext>
                </a:extLst>
              </a:tr>
            </a:tbl>
          </a:graphicData>
        </a:graphic>
      </p:graphicFrame>
      <p:pic>
        <p:nvPicPr>
          <p:cNvPr id="4" name="Picture 3" descr="A close-up of logos&#10;&#10;Description automatically generated with low confidence">
            <a:extLst>
              <a:ext uri="{FF2B5EF4-FFF2-40B4-BE49-F238E27FC236}">
                <a16:creationId xmlns:a16="http://schemas.microsoft.com/office/drawing/2014/main" id="{DAB25DFA-2A61-9894-FE9D-57EFB69784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0504" y="12335"/>
            <a:ext cx="1741496" cy="900000"/>
          </a:xfrm>
          <a:prstGeom prst="rect">
            <a:avLst/>
          </a:prstGeom>
        </p:spPr>
      </p:pic>
      <p:cxnSp>
        <p:nvCxnSpPr>
          <p:cNvPr id="5" name="Straight Connector 4">
            <a:extLst>
              <a:ext uri="{FF2B5EF4-FFF2-40B4-BE49-F238E27FC236}">
                <a16:creationId xmlns:a16="http://schemas.microsoft.com/office/drawing/2014/main" id="{F2498C4F-CFCF-375F-2D9F-442E27CDFB65}"/>
              </a:ext>
            </a:extLst>
          </p:cNvPr>
          <p:cNvCxnSpPr>
            <a:cxnSpLocks/>
          </p:cNvCxnSpPr>
          <p:nvPr/>
        </p:nvCxnSpPr>
        <p:spPr>
          <a:xfrm>
            <a:off x="-24000" y="1129615"/>
            <a:ext cx="12240000" cy="0"/>
          </a:xfrm>
          <a:prstGeom prst="line">
            <a:avLst/>
          </a:prstGeom>
          <a:ln>
            <a:solidFill>
              <a:srgbClr val="FA6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7668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tent Placeholder 5"/>
          <p:cNvSpPr txBox="1">
            <a:spLocks/>
          </p:cNvSpPr>
          <p:nvPr/>
        </p:nvSpPr>
        <p:spPr>
          <a:xfrm>
            <a:off x="696000" y="1818000"/>
            <a:ext cx="10800000" cy="504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endParaRPr lang="en-GB" sz="2200" dirty="0">
              <a:solidFill>
                <a:srgbClr val="002060"/>
              </a:solidFill>
              <a:latin typeface="Arial" panose="020B0604020202020204" pitchFamily="34" charset="0"/>
              <a:cs typeface="Arial" panose="020B0604020202020204" pitchFamily="34" charset="0"/>
            </a:endParaRPr>
          </a:p>
        </p:txBody>
      </p:sp>
      <p:graphicFrame>
        <p:nvGraphicFramePr>
          <p:cNvPr id="2" name="Table 2">
            <a:extLst>
              <a:ext uri="{FF2B5EF4-FFF2-40B4-BE49-F238E27FC236}">
                <a16:creationId xmlns:a16="http://schemas.microsoft.com/office/drawing/2014/main" id="{05E33BA4-E1D9-4C84-9FD5-E92EF64F8A1F}"/>
              </a:ext>
            </a:extLst>
          </p:cNvPr>
          <p:cNvGraphicFramePr>
            <a:graphicFrameLocks noGrp="1"/>
          </p:cNvGraphicFramePr>
          <p:nvPr>
            <p:extLst>
              <p:ext uri="{D42A27DB-BD31-4B8C-83A1-F6EECF244321}">
                <p14:modId xmlns:p14="http://schemas.microsoft.com/office/powerpoint/2010/main" val="1862683556"/>
              </p:ext>
            </p:extLst>
          </p:nvPr>
        </p:nvGraphicFramePr>
        <p:xfrm>
          <a:off x="696000" y="1306502"/>
          <a:ext cx="10800000" cy="4826821"/>
        </p:xfrm>
        <a:graphic>
          <a:graphicData uri="http://schemas.openxmlformats.org/drawingml/2006/table">
            <a:tbl>
              <a:tblPr firstRow="1" bandRow="1">
                <a:tableStyleId>{5C22544A-7EE6-4342-B048-85BDC9FD1C3A}</a:tableStyleId>
              </a:tblPr>
              <a:tblGrid>
                <a:gridCol w="10800000">
                  <a:extLst>
                    <a:ext uri="{9D8B030D-6E8A-4147-A177-3AD203B41FA5}">
                      <a16:colId xmlns:a16="http://schemas.microsoft.com/office/drawing/2014/main" val="2438355353"/>
                    </a:ext>
                  </a:extLst>
                </a:gridCol>
              </a:tblGrid>
              <a:tr h="567861">
                <a:tc>
                  <a:txBody>
                    <a:bodyPr/>
                    <a:lstStyle/>
                    <a:p>
                      <a:pPr algn="ctr"/>
                      <a:r>
                        <a:rPr lang="en-GB" sz="3000" dirty="0">
                          <a:solidFill>
                            <a:schemeClr val="bg1"/>
                          </a:solidFill>
                          <a:latin typeface="Arial" panose="020B0604020202020204" pitchFamily="34" charset="0"/>
                          <a:cs typeface="Arial" panose="020B0604020202020204" pitchFamily="34" charset="0"/>
                        </a:rPr>
                        <a:t>Cycle network and bike maintenance services</a:t>
                      </a:r>
                    </a:p>
                  </a:txBody>
                  <a:tcPr anchor="ctr">
                    <a:lnL w="9525" cap="flat" cmpd="sng" algn="ctr">
                      <a:solidFill>
                        <a:srgbClr val="785EEC"/>
                      </a:solidFill>
                      <a:prstDash val="solid"/>
                      <a:round/>
                      <a:headEnd type="none" w="med" len="med"/>
                      <a:tailEnd type="none" w="med" len="med"/>
                    </a:lnL>
                    <a:lnR w="9525" cap="flat" cmpd="sng" algn="ctr">
                      <a:solidFill>
                        <a:srgbClr val="785EEC"/>
                      </a:solidFill>
                      <a:prstDash val="solid"/>
                      <a:round/>
                      <a:headEnd type="none" w="med" len="med"/>
                      <a:tailEnd type="none" w="med" len="med"/>
                    </a:lnR>
                    <a:lnT w="9525" cap="flat" cmpd="sng" algn="ctr">
                      <a:solidFill>
                        <a:srgbClr val="785EEC"/>
                      </a:solidFill>
                      <a:prstDash val="solid"/>
                      <a:round/>
                      <a:headEnd type="none" w="med" len="med"/>
                      <a:tailEnd type="none" w="med" len="med"/>
                    </a:lnT>
                    <a:solidFill>
                      <a:srgbClr val="785EEC"/>
                    </a:solidFill>
                  </a:tcPr>
                </a:tc>
                <a:extLst>
                  <a:ext uri="{0D108BD9-81ED-4DB2-BD59-A6C34878D82A}">
                    <a16:rowId xmlns:a16="http://schemas.microsoft.com/office/drawing/2014/main" val="3062923660"/>
                  </a:ext>
                </a:extLst>
              </a:tr>
              <a:tr h="4258960">
                <a:tc>
                  <a:txBody>
                    <a:bodyPr/>
                    <a:lstStyle/>
                    <a:p>
                      <a:pPr marL="342900" indent="-342900" algn="l">
                        <a:lnSpc>
                          <a:spcPct val="107000"/>
                        </a:lnSpc>
                        <a:spcAft>
                          <a:spcPts val="800"/>
                        </a:spcAft>
                        <a:buFont typeface="Arial" panose="020B0604020202020204" pitchFamily="34" charset="0"/>
                        <a:buChar char="•"/>
                      </a:pPr>
                      <a:r>
                        <a:rPr lang="en-GB" sz="2200" dirty="0">
                          <a:solidFill>
                            <a:srgbClr val="002147"/>
                          </a:solidFill>
                          <a:effectLst/>
                          <a:latin typeface="Arial" panose="020B0604020202020204" pitchFamily="34" charset="0"/>
                          <a:ea typeface="Calibri" panose="020F0502020204030204" pitchFamily="34" charset="0"/>
                          <a:cs typeface="Arial" panose="020B0604020202020204" pitchFamily="34" charset="0"/>
                        </a:rPr>
                        <a:t>BioEscalator is within 15 minutes walk of the centre of Headington</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2200" dirty="0">
                          <a:solidFill>
                            <a:srgbClr val="002147"/>
                          </a:solidFill>
                          <a:effectLst/>
                          <a:latin typeface="Arial" panose="020B0604020202020204" pitchFamily="34" charset="0"/>
                          <a:ea typeface="Calibri" panose="020F0502020204030204" pitchFamily="34" charset="0"/>
                          <a:cs typeface="Arial" panose="020B0604020202020204" pitchFamily="34" charset="0"/>
                        </a:rPr>
                        <a:t>Oxford’s cycle network is extensive. Please see: </a:t>
                      </a:r>
                      <a:r>
                        <a:rPr lang="en-GB" sz="2200" u="sng" dirty="0">
                          <a:solidFill>
                            <a:srgbClr val="002147"/>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https://www.connectingoxford.co.uk/wp-content/uploads/2021/01/OxfordCycleandWalkingNetworkMap.jpg</a:t>
                      </a:r>
                      <a:endParaRPr lang="en-GB" sz="2200" dirty="0">
                        <a:solidFill>
                          <a:srgbClr val="002147"/>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2200" dirty="0">
                          <a:solidFill>
                            <a:srgbClr val="002147"/>
                          </a:solidFill>
                          <a:effectLst/>
                          <a:latin typeface="Arial" panose="020B0604020202020204" pitchFamily="34" charset="0"/>
                          <a:ea typeface="Calibri" panose="020F0502020204030204" pitchFamily="34" charset="0"/>
                          <a:cs typeface="Arial" panose="020B0604020202020204" pitchFamily="34" charset="0"/>
                        </a:rPr>
                        <a:t>There is a secured bike shed at the back of the Innovation Building</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2200" b="1" dirty="0">
                          <a:solidFill>
                            <a:srgbClr val="002147"/>
                          </a:solidFill>
                          <a:effectLst/>
                          <a:latin typeface="Arial" panose="020B0604020202020204" pitchFamily="34" charset="0"/>
                          <a:ea typeface="Calibri" panose="020F0502020204030204" pitchFamily="34" charset="0"/>
                          <a:cs typeface="Arial" panose="020B0604020202020204" pitchFamily="34" charset="0"/>
                        </a:rPr>
                        <a:t>Bike maintenance services </a:t>
                      </a:r>
                      <a:r>
                        <a:rPr lang="en-GB" sz="2200" dirty="0">
                          <a:solidFill>
                            <a:srgbClr val="002147"/>
                          </a:solidFill>
                          <a:effectLst/>
                          <a:latin typeface="Arial" panose="020B0604020202020204" pitchFamily="34" charset="0"/>
                          <a:ea typeface="Calibri" panose="020F0502020204030204" pitchFamily="34" charset="0"/>
                          <a:cs typeface="Arial" panose="020B0604020202020204" pitchFamily="34" charset="0"/>
                        </a:rPr>
                        <a:t>at Old Road Campus, (between the Big Data Institute and Kennedy Institute buildings),</a:t>
                      </a:r>
                      <a:r>
                        <a:rPr lang="en-GB" sz="2200" b="1" dirty="0">
                          <a:solidFill>
                            <a:srgbClr val="002147"/>
                          </a:solidFill>
                          <a:effectLst/>
                          <a:latin typeface="Arial" panose="020B0604020202020204" pitchFamily="34" charset="0"/>
                          <a:ea typeface="Calibri" panose="020F0502020204030204" pitchFamily="34" charset="0"/>
                          <a:cs typeface="Arial" panose="020B0604020202020204" pitchFamily="34" charset="0"/>
                        </a:rPr>
                        <a:t> Fridays 9am – 5pm</a:t>
                      </a:r>
                      <a:r>
                        <a:rPr lang="en-GB" sz="2200" dirty="0">
                          <a:solidFill>
                            <a:srgbClr val="002147"/>
                          </a:solidFill>
                          <a:effectLst/>
                          <a:latin typeface="Arial" panose="020B0604020202020204" pitchFamily="34" charset="0"/>
                          <a:ea typeface="Calibri" panose="020F0502020204030204" pitchFamily="34" charset="0"/>
                          <a:cs typeface="Arial" panose="020B0604020202020204" pitchFamily="34" charset="0"/>
                        </a:rPr>
                        <a:t>. This service operates via a booking sheet available midday - 4pm on Thursdays at the Richard Doll Building reception. Payment is by cash only. For more details, please visit: </a:t>
                      </a:r>
                      <a:r>
                        <a:rPr lang="en-GB" sz="2200" u="sng" dirty="0">
                          <a:solidFill>
                            <a:srgbClr val="002147"/>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https://travel.admin.ox.ac.uk/bike/security#collapse1003946</a:t>
                      </a:r>
                      <a:endParaRPr lang="en-GB" sz="2200" dirty="0">
                        <a:solidFill>
                          <a:srgbClr val="002147"/>
                        </a:solidFill>
                        <a:effectLst/>
                        <a:latin typeface="Arial" panose="020B0604020202020204" pitchFamily="34" charset="0"/>
                        <a:ea typeface="Calibri" panose="020F0502020204030204" pitchFamily="34" charset="0"/>
                        <a:cs typeface="Arial" panose="020B0604020202020204" pitchFamily="34" charset="0"/>
                      </a:endParaRPr>
                    </a:p>
                  </a:txBody>
                  <a:tcPr anchor="ctr">
                    <a:lnL w="9525" cap="flat" cmpd="sng" algn="ctr">
                      <a:solidFill>
                        <a:srgbClr val="785EEC"/>
                      </a:solidFill>
                      <a:prstDash val="solid"/>
                      <a:round/>
                      <a:headEnd type="none" w="med" len="med"/>
                      <a:tailEnd type="none" w="med" len="med"/>
                    </a:lnL>
                    <a:lnR w="9525" cap="flat" cmpd="sng" algn="ctr">
                      <a:solidFill>
                        <a:srgbClr val="785EEC"/>
                      </a:solidFill>
                      <a:prstDash val="solid"/>
                      <a:round/>
                      <a:headEnd type="none" w="med" len="med"/>
                      <a:tailEnd type="none" w="med" len="med"/>
                    </a:lnR>
                    <a:lnB w="9525" cap="flat" cmpd="sng" algn="ctr">
                      <a:solidFill>
                        <a:srgbClr val="785EEC"/>
                      </a:solidFill>
                      <a:prstDash val="solid"/>
                      <a:round/>
                      <a:headEnd type="none" w="med" len="med"/>
                      <a:tailEnd type="none" w="med" len="med"/>
                    </a:lnB>
                    <a:noFill/>
                  </a:tcPr>
                </a:tc>
                <a:extLst>
                  <a:ext uri="{0D108BD9-81ED-4DB2-BD59-A6C34878D82A}">
                    <a16:rowId xmlns:a16="http://schemas.microsoft.com/office/drawing/2014/main" val="2610441905"/>
                  </a:ext>
                </a:extLst>
              </a:tr>
            </a:tbl>
          </a:graphicData>
        </a:graphic>
      </p:graphicFrame>
      <p:sp>
        <p:nvSpPr>
          <p:cNvPr id="6" name="Title 4">
            <a:extLst>
              <a:ext uri="{FF2B5EF4-FFF2-40B4-BE49-F238E27FC236}">
                <a16:creationId xmlns:a16="http://schemas.microsoft.com/office/drawing/2014/main" id="{1C4E98DD-106E-9214-383D-D659A569E052}"/>
              </a:ext>
            </a:extLst>
          </p:cNvPr>
          <p:cNvSpPr txBox="1">
            <a:spLocks/>
          </p:cNvSpPr>
          <p:nvPr/>
        </p:nvSpPr>
        <p:spPr>
          <a:xfrm>
            <a:off x="257263" y="50334"/>
            <a:ext cx="11677474" cy="10800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5600" dirty="0">
                <a:solidFill>
                  <a:srgbClr val="002147"/>
                </a:solidFill>
                <a:latin typeface="Arial" panose="020B0604020202020204" pitchFamily="34" charset="0"/>
                <a:cs typeface="Arial" panose="020B0604020202020204" pitchFamily="34" charset="0"/>
              </a:rPr>
              <a:t>Cycling to BioEscalator</a:t>
            </a:r>
          </a:p>
        </p:txBody>
      </p:sp>
      <p:pic>
        <p:nvPicPr>
          <p:cNvPr id="4" name="Picture 3" descr="A close-up of logos&#10;&#10;Description automatically generated with low confidence">
            <a:extLst>
              <a:ext uri="{FF2B5EF4-FFF2-40B4-BE49-F238E27FC236}">
                <a16:creationId xmlns:a16="http://schemas.microsoft.com/office/drawing/2014/main" id="{CD7E6C99-323C-8126-EC80-CE957685B3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50504" y="0"/>
            <a:ext cx="1741496" cy="900000"/>
          </a:xfrm>
          <a:prstGeom prst="rect">
            <a:avLst/>
          </a:prstGeom>
        </p:spPr>
      </p:pic>
      <p:cxnSp>
        <p:nvCxnSpPr>
          <p:cNvPr id="5" name="Straight Connector 4">
            <a:extLst>
              <a:ext uri="{FF2B5EF4-FFF2-40B4-BE49-F238E27FC236}">
                <a16:creationId xmlns:a16="http://schemas.microsoft.com/office/drawing/2014/main" id="{E003AE92-3D23-0244-187F-5E8EF6C4BEF2}"/>
              </a:ext>
            </a:extLst>
          </p:cNvPr>
          <p:cNvCxnSpPr>
            <a:cxnSpLocks/>
          </p:cNvCxnSpPr>
          <p:nvPr/>
        </p:nvCxnSpPr>
        <p:spPr>
          <a:xfrm>
            <a:off x="-24000" y="1129615"/>
            <a:ext cx="12240000" cy="0"/>
          </a:xfrm>
          <a:prstGeom prst="line">
            <a:avLst/>
          </a:prstGeom>
          <a:ln>
            <a:solidFill>
              <a:srgbClr val="FA6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7641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2959</TotalTime>
  <Words>2180</Words>
  <Application>Microsoft Office PowerPoint</Application>
  <PresentationFormat>Widescreen</PresentationFormat>
  <Paragraphs>260</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Meet the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BioEscalator</dc:title>
  <dc:creator>Rachel Barrett</dc:creator>
  <cp:lastModifiedBy>Claire Shingler (BioEscalator)</cp:lastModifiedBy>
  <cp:revision>213</cp:revision>
  <cp:lastPrinted>2023-10-02T13:32:30Z</cp:lastPrinted>
  <dcterms:created xsi:type="dcterms:W3CDTF">2019-01-14T10:06:44Z</dcterms:created>
  <dcterms:modified xsi:type="dcterms:W3CDTF">2023-12-12T10:40:49Z</dcterms:modified>
</cp:coreProperties>
</file>