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94" r:id="rId2"/>
    <p:sldId id="263" r:id="rId3"/>
    <p:sldId id="297" r:id="rId4"/>
    <p:sldId id="298" r:id="rId5"/>
    <p:sldId id="283" r:id="rId6"/>
    <p:sldId id="264" r:id="rId7"/>
    <p:sldId id="265" r:id="rId8"/>
    <p:sldId id="282" r:id="rId9"/>
    <p:sldId id="296" r:id="rId10"/>
    <p:sldId id="285" r:id="rId11"/>
    <p:sldId id="286" r:id="rId12"/>
    <p:sldId id="287" r:id="rId13"/>
    <p:sldId id="292" r:id="rId14"/>
    <p:sldId id="288" r:id="rId15"/>
    <p:sldId id="293" r:id="rId16"/>
    <p:sldId id="29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47"/>
    <a:srgbClr val="AED46A"/>
    <a:srgbClr val="00A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FA1B75-0D09-4773-9090-729FC3ED2BB0}" v="8" dt="2023-10-10T14:56:57.8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9976" autoAdjust="0"/>
  </p:normalViewPr>
  <p:slideViewPr>
    <p:cSldViewPr snapToGrid="0">
      <p:cViewPr varScale="1">
        <p:scale>
          <a:sx n="89" d="100"/>
          <a:sy n="89" d="100"/>
        </p:scale>
        <p:origin x="114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39A87-9D41-4EC6-8BC7-F1BDF89FC458}" type="datetimeFigureOut">
              <a:rPr lang="en-GB" smtClean="0"/>
              <a:t>10/10/2023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5728A-AEB7-4BB9-AB21-FF5DE0E4A8AB}" type="slidenum">
              <a:rPr lang="en-GB" smtClean="0"/>
              <a:t>‹#›</a:t>
            </a:fld>
            <a:endParaRPr lang="en-GB"/>
          </a:p>
        </p:txBody>
      </p:sp>
    </p:spTree>
    <p:extLst>
      <p:ext uri="{BB962C8B-B14F-4D97-AF65-F5344CB8AC3E}">
        <p14:creationId xmlns:p14="http://schemas.microsoft.com/office/powerpoint/2010/main" val="294484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65728A-AEB7-4BB9-AB21-FF5DE0E4A8AB}" type="slidenum">
              <a:rPr lang="en-GB" smtClean="0"/>
              <a:t>5</a:t>
            </a:fld>
            <a:endParaRPr lang="en-GB"/>
          </a:p>
        </p:txBody>
      </p:sp>
    </p:spTree>
    <p:extLst>
      <p:ext uri="{BB962C8B-B14F-4D97-AF65-F5344CB8AC3E}">
        <p14:creationId xmlns:p14="http://schemas.microsoft.com/office/powerpoint/2010/main" val="400888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Evac chair enables one person to evacuate a physically impaired person safely and easily down the stairs in the event of an emergency or when lifts cannot be used. Also has carry handles for two people to carry one person upstairs &amp; over obstructions.</a:t>
            </a:r>
          </a:p>
          <a:p>
            <a:endParaRPr lang="en-GB" dirty="0"/>
          </a:p>
          <a:p>
            <a:r>
              <a:rPr lang="en-GB" dirty="0"/>
              <a:t>Ibex is an emergency evacuation chair for safely evacuating non-ambulant individuals up and down stairs without carrying or heavy lifting.</a:t>
            </a:r>
          </a:p>
        </p:txBody>
      </p:sp>
      <p:sp>
        <p:nvSpPr>
          <p:cNvPr id="4" name="Slide Number Placeholder 3"/>
          <p:cNvSpPr>
            <a:spLocks noGrp="1"/>
          </p:cNvSpPr>
          <p:nvPr>
            <p:ph type="sldNum" sz="quarter" idx="10"/>
          </p:nvPr>
        </p:nvSpPr>
        <p:spPr/>
        <p:txBody>
          <a:bodyPr/>
          <a:lstStyle/>
          <a:p>
            <a:fld id="{D665728A-AEB7-4BB9-AB21-FF5DE0E4A8AB}" type="slidenum">
              <a:rPr lang="en-GB" smtClean="0"/>
              <a:t>12</a:t>
            </a:fld>
            <a:endParaRPr lang="en-GB"/>
          </a:p>
        </p:txBody>
      </p:sp>
    </p:spTree>
    <p:extLst>
      <p:ext uri="{BB962C8B-B14F-4D97-AF65-F5344CB8AC3E}">
        <p14:creationId xmlns:p14="http://schemas.microsoft.com/office/powerpoint/2010/main" val="43529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AA6505-F9F9-4608-8BC3-ED320C7CFCEE}"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135521-EE3B-49AA-81B4-13FBECF180C3}" type="slidenum">
              <a:rPr lang="en-GB" smtClean="0"/>
              <a:t>‹#›</a:t>
            </a:fld>
            <a:endParaRPr lang="en-GB"/>
          </a:p>
        </p:txBody>
      </p:sp>
    </p:spTree>
    <p:extLst>
      <p:ext uri="{BB962C8B-B14F-4D97-AF65-F5344CB8AC3E}">
        <p14:creationId xmlns:p14="http://schemas.microsoft.com/office/powerpoint/2010/main" val="4175279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AA6505-F9F9-4608-8BC3-ED320C7CFCEE}"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135521-EE3B-49AA-81B4-13FBECF180C3}" type="slidenum">
              <a:rPr lang="en-GB" smtClean="0"/>
              <a:t>‹#›</a:t>
            </a:fld>
            <a:endParaRPr lang="en-GB"/>
          </a:p>
        </p:txBody>
      </p:sp>
    </p:spTree>
    <p:extLst>
      <p:ext uri="{BB962C8B-B14F-4D97-AF65-F5344CB8AC3E}">
        <p14:creationId xmlns:p14="http://schemas.microsoft.com/office/powerpoint/2010/main" val="216059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AA6505-F9F9-4608-8BC3-ED320C7CFCEE}"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135521-EE3B-49AA-81B4-13FBECF180C3}" type="slidenum">
              <a:rPr lang="en-GB" smtClean="0"/>
              <a:t>‹#›</a:t>
            </a:fld>
            <a:endParaRPr lang="en-GB"/>
          </a:p>
        </p:txBody>
      </p:sp>
    </p:spTree>
    <p:extLst>
      <p:ext uri="{BB962C8B-B14F-4D97-AF65-F5344CB8AC3E}">
        <p14:creationId xmlns:p14="http://schemas.microsoft.com/office/powerpoint/2010/main" val="147380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AA6505-F9F9-4608-8BC3-ED320C7CFCEE}"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135521-EE3B-49AA-81B4-13FBECF180C3}" type="slidenum">
              <a:rPr lang="en-GB" smtClean="0"/>
              <a:t>‹#›</a:t>
            </a:fld>
            <a:endParaRPr lang="en-GB"/>
          </a:p>
        </p:txBody>
      </p:sp>
    </p:spTree>
    <p:extLst>
      <p:ext uri="{BB962C8B-B14F-4D97-AF65-F5344CB8AC3E}">
        <p14:creationId xmlns:p14="http://schemas.microsoft.com/office/powerpoint/2010/main" val="1407195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A6505-F9F9-4608-8BC3-ED320C7CFCEE}"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135521-EE3B-49AA-81B4-13FBECF180C3}" type="slidenum">
              <a:rPr lang="en-GB" smtClean="0"/>
              <a:t>‹#›</a:t>
            </a:fld>
            <a:endParaRPr lang="en-GB"/>
          </a:p>
        </p:txBody>
      </p:sp>
    </p:spTree>
    <p:extLst>
      <p:ext uri="{BB962C8B-B14F-4D97-AF65-F5344CB8AC3E}">
        <p14:creationId xmlns:p14="http://schemas.microsoft.com/office/powerpoint/2010/main" val="2774994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8AA6505-F9F9-4608-8BC3-ED320C7CFCEE}" type="datetimeFigureOut">
              <a:rPr lang="en-GB" smtClean="0"/>
              <a:t>10/10/2023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135521-EE3B-49AA-81B4-13FBECF180C3}" type="slidenum">
              <a:rPr lang="en-GB" smtClean="0"/>
              <a:t>‹#›</a:t>
            </a:fld>
            <a:endParaRPr lang="en-GB"/>
          </a:p>
        </p:txBody>
      </p:sp>
    </p:spTree>
    <p:extLst>
      <p:ext uri="{BB962C8B-B14F-4D97-AF65-F5344CB8AC3E}">
        <p14:creationId xmlns:p14="http://schemas.microsoft.com/office/powerpoint/2010/main" val="313149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8AA6505-F9F9-4608-8BC3-ED320C7CFCEE}" type="datetimeFigureOut">
              <a:rPr lang="en-GB" smtClean="0"/>
              <a:t>10/10/2023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135521-EE3B-49AA-81B4-13FBECF180C3}" type="slidenum">
              <a:rPr lang="en-GB" smtClean="0"/>
              <a:t>‹#›</a:t>
            </a:fld>
            <a:endParaRPr lang="en-GB"/>
          </a:p>
        </p:txBody>
      </p:sp>
    </p:spTree>
    <p:extLst>
      <p:ext uri="{BB962C8B-B14F-4D97-AF65-F5344CB8AC3E}">
        <p14:creationId xmlns:p14="http://schemas.microsoft.com/office/powerpoint/2010/main" val="752104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AA6505-F9F9-4608-8BC3-ED320C7CFCEE}" type="datetimeFigureOut">
              <a:rPr lang="en-GB" smtClean="0"/>
              <a:t>10/10/2023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135521-EE3B-49AA-81B4-13FBECF180C3}" type="slidenum">
              <a:rPr lang="en-GB" smtClean="0"/>
              <a:t>‹#›</a:t>
            </a:fld>
            <a:endParaRPr lang="en-GB"/>
          </a:p>
        </p:txBody>
      </p:sp>
    </p:spTree>
    <p:extLst>
      <p:ext uri="{BB962C8B-B14F-4D97-AF65-F5344CB8AC3E}">
        <p14:creationId xmlns:p14="http://schemas.microsoft.com/office/powerpoint/2010/main" val="327766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A6505-F9F9-4608-8BC3-ED320C7CFCEE}" type="datetimeFigureOut">
              <a:rPr lang="en-GB" smtClean="0"/>
              <a:t>10/10/2023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135521-EE3B-49AA-81B4-13FBECF180C3}" type="slidenum">
              <a:rPr lang="en-GB" smtClean="0"/>
              <a:t>‹#›</a:t>
            </a:fld>
            <a:endParaRPr lang="en-GB"/>
          </a:p>
        </p:txBody>
      </p:sp>
    </p:spTree>
    <p:extLst>
      <p:ext uri="{BB962C8B-B14F-4D97-AF65-F5344CB8AC3E}">
        <p14:creationId xmlns:p14="http://schemas.microsoft.com/office/powerpoint/2010/main" val="1273196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A6505-F9F9-4608-8BC3-ED320C7CFCEE}" type="datetimeFigureOut">
              <a:rPr lang="en-GB" smtClean="0"/>
              <a:t>10/10/2023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135521-EE3B-49AA-81B4-13FBECF180C3}" type="slidenum">
              <a:rPr lang="en-GB" smtClean="0"/>
              <a:t>‹#›</a:t>
            </a:fld>
            <a:endParaRPr lang="en-GB"/>
          </a:p>
        </p:txBody>
      </p:sp>
    </p:spTree>
    <p:extLst>
      <p:ext uri="{BB962C8B-B14F-4D97-AF65-F5344CB8AC3E}">
        <p14:creationId xmlns:p14="http://schemas.microsoft.com/office/powerpoint/2010/main" val="1164217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A6505-F9F9-4608-8BC3-ED320C7CFCEE}" type="datetimeFigureOut">
              <a:rPr lang="en-GB" smtClean="0"/>
              <a:t>10/10/2023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135521-EE3B-49AA-81B4-13FBECF180C3}" type="slidenum">
              <a:rPr lang="en-GB" smtClean="0"/>
              <a:t>‹#›</a:t>
            </a:fld>
            <a:endParaRPr lang="en-GB"/>
          </a:p>
        </p:txBody>
      </p:sp>
    </p:spTree>
    <p:extLst>
      <p:ext uri="{BB962C8B-B14F-4D97-AF65-F5344CB8AC3E}">
        <p14:creationId xmlns:p14="http://schemas.microsoft.com/office/powerpoint/2010/main" val="3407835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A6505-F9F9-4608-8BC3-ED320C7CFCEE}" type="datetimeFigureOut">
              <a:rPr lang="en-GB" smtClean="0"/>
              <a:t>10/10/2023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35521-EE3B-49AA-81B4-13FBECF180C3}" type="slidenum">
              <a:rPr lang="en-GB" smtClean="0"/>
              <a:t>‹#›</a:t>
            </a:fld>
            <a:endParaRPr lang="en-GB"/>
          </a:p>
        </p:txBody>
      </p:sp>
      <p:pic>
        <p:nvPicPr>
          <p:cNvPr id="7" name="Picture 6" descr="A close-up of logos&#10;&#10;Description automatically generated with low confidence">
            <a:extLst>
              <a:ext uri="{FF2B5EF4-FFF2-40B4-BE49-F238E27FC236}">
                <a16:creationId xmlns:a16="http://schemas.microsoft.com/office/drawing/2014/main" id="{B9B42BD0-C8C1-9AA0-C0BD-9294EC363DB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50504" y="0"/>
            <a:ext cx="1741496" cy="900000"/>
          </a:xfrm>
          <a:prstGeom prst="rect">
            <a:avLst/>
          </a:prstGeom>
        </p:spPr>
      </p:pic>
    </p:spTree>
    <p:extLst>
      <p:ext uri="{BB962C8B-B14F-4D97-AF65-F5344CB8AC3E}">
        <p14:creationId xmlns:p14="http://schemas.microsoft.com/office/powerpoint/2010/main" val="1190522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6.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3175" y="1725105"/>
            <a:ext cx="7105650" cy="2424705"/>
          </a:xfrm>
        </p:spPr>
        <p:txBody>
          <a:bodyPr>
            <a:noAutofit/>
          </a:bodyPr>
          <a:lstStyle/>
          <a:p>
            <a:r>
              <a:rPr lang="en-GB" sz="8000" dirty="0">
                <a:solidFill>
                  <a:srgbClr val="002147"/>
                </a:solidFill>
                <a:latin typeface="+mn-lt"/>
              </a:rPr>
              <a:t>BioEscalator</a:t>
            </a:r>
            <a:br>
              <a:rPr lang="en-GB" sz="8000" dirty="0">
                <a:solidFill>
                  <a:srgbClr val="002147"/>
                </a:solidFill>
                <a:latin typeface="+mn-lt"/>
              </a:rPr>
            </a:br>
            <a:r>
              <a:rPr lang="en-GB" sz="8000" dirty="0">
                <a:solidFill>
                  <a:srgbClr val="002147"/>
                </a:solidFill>
                <a:latin typeface="+mn-lt"/>
              </a:rPr>
              <a:t>H&amp;S induction</a:t>
            </a:r>
          </a:p>
        </p:txBody>
      </p:sp>
    </p:spTree>
    <p:extLst>
      <p:ext uri="{BB962C8B-B14F-4D97-AF65-F5344CB8AC3E}">
        <p14:creationId xmlns:p14="http://schemas.microsoft.com/office/powerpoint/2010/main" val="1180036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p:cNvSpPr txBox="1">
            <a:spLocks/>
          </p:cNvSpPr>
          <p:nvPr/>
        </p:nvSpPr>
        <p:spPr>
          <a:xfrm>
            <a:off x="0" y="0"/>
            <a:ext cx="12192000" cy="988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rgbClr val="002147"/>
                </a:solidFill>
                <a:latin typeface="+mn-lt"/>
              </a:rPr>
              <a:t>Shower facilities in Basement</a:t>
            </a:r>
          </a:p>
        </p:txBody>
      </p:sp>
      <p:sp>
        <p:nvSpPr>
          <p:cNvPr id="9" name="Content Placeholder 5"/>
          <p:cNvSpPr txBox="1">
            <a:spLocks/>
          </p:cNvSpPr>
          <p:nvPr/>
        </p:nvSpPr>
        <p:spPr>
          <a:xfrm>
            <a:off x="564541" y="1077880"/>
            <a:ext cx="10959314" cy="45288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3600" dirty="0">
              <a:solidFill>
                <a:srgbClr val="0097A1"/>
              </a:solidFill>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2000" contrast="33000"/>
                    </a14:imgEffect>
                  </a14:imgLayer>
                </a14:imgProps>
              </a:ext>
              <a:ext uri="{28A0092B-C50C-407E-A947-70E740481C1C}">
                <a14:useLocalDpi xmlns:a14="http://schemas.microsoft.com/office/drawing/2010/main" val="0"/>
              </a:ext>
            </a:extLst>
          </a:blip>
          <a:stretch>
            <a:fillRect/>
          </a:stretch>
        </p:blipFill>
        <p:spPr>
          <a:xfrm>
            <a:off x="349976" y="988828"/>
            <a:ext cx="3265421" cy="5725481"/>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3000" contrast="6000"/>
                    </a14:imgEffect>
                  </a14:imgLayer>
                </a14:imgProps>
              </a:ext>
              <a:ext uri="{28A0092B-C50C-407E-A947-70E740481C1C}">
                <a14:useLocalDpi xmlns:a14="http://schemas.microsoft.com/office/drawing/2010/main" val="0"/>
              </a:ext>
            </a:extLst>
          </a:blip>
          <a:stretch>
            <a:fillRect/>
          </a:stretch>
        </p:blipFill>
        <p:spPr>
          <a:xfrm>
            <a:off x="3829962" y="988827"/>
            <a:ext cx="3061398" cy="572548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891360" y="988827"/>
            <a:ext cx="4025370" cy="4617889"/>
          </a:xfrm>
          <a:prstGeom prst="rect">
            <a:avLst/>
          </a:prstGeom>
          <a:solidFill>
            <a:schemeClr val="tx1"/>
          </a:solidFill>
        </p:spPr>
      </p:pic>
      <p:sp>
        <p:nvSpPr>
          <p:cNvPr id="4" name="Rectangle 3"/>
          <p:cNvSpPr/>
          <p:nvPr/>
        </p:nvSpPr>
        <p:spPr>
          <a:xfrm>
            <a:off x="7806765" y="1803327"/>
            <a:ext cx="1097280"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976382" y="2757268"/>
            <a:ext cx="604910" cy="253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805456" y="3573193"/>
            <a:ext cx="775836" cy="27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29932" y="3573193"/>
            <a:ext cx="295422" cy="16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695028" y="4346918"/>
            <a:ext cx="661181" cy="22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9003323" y="4346918"/>
            <a:ext cx="321139" cy="37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921401" y="2757268"/>
            <a:ext cx="407867" cy="2616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9649702" y="4959676"/>
            <a:ext cx="671979" cy="415498"/>
          </a:xfrm>
          <a:prstGeom prst="rect">
            <a:avLst/>
          </a:prstGeom>
          <a:noFill/>
          <a:ln>
            <a:solidFill>
              <a:srgbClr val="FF0000"/>
            </a:solidFill>
          </a:ln>
        </p:spPr>
        <p:txBody>
          <a:bodyPr wrap="none" rtlCol="0">
            <a:spAutoFit/>
          </a:bodyPr>
          <a:lstStyle/>
          <a:p>
            <a:r>
              <a:rPr lang="en-GB" sz="1050" b="1" dirty="0"/>
              <a:t>Shower</a:t>
            </a:r>
          </a:p>
          <a:p>
            <a:r>
              <a:rPr lang="en-GB" sz="1050" b="1" dirty="0"/>
              <a:t>Facilities</a:t>
            </a:r>
          </a:p>
        </p:txBody>
      </p:sp>
      <p:sp>
        <p:nvSpPr>
          <p:cNvPr id="14" name="Rectangle 13"/>
          <p:cNvSpPr/>
          <p:nvPr/>
        </p:nvSpPr>
        <p:spPr>
          <a:xfrm>
            <a:off x="9649702" y="2912012"/>
            <a:ext cx="655949" cy="225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9861452" y="3742006"/>
            <a:ext cx="444199" cy="10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362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p:cNvSpPr txBox="1">
            <a:spLocks/>
          </p:cNvSpPr>
          <p:nvPr/>
        </p:nvSpPr>
        <p:spPr>
          <a:xfrm>
            <a:off x="0" y="-39217"/>
            <a:ext cx="10434918" cy="100307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a:solidFill>
                  <a:srgbClr val="002147"/>
                </a:solidFill>
                <a:latin typeface="+mn-lt"/>
              </a:rPr>
              <a:t>Defibrillator </a:t>
            </a:r>
            <a:r>
              <a:rPr lang="en-GB" sz="4800" dirty="0">
                <a:solidFill>
                  <a:srgbClr val="002147"/>
                </a:solidFill>
                <a:latin typeface="+mn-lt"/>
              </a:rPr>
              <a:t>in Basement &amp; Reception</a:t>
            </a:r>
          </a:p>
        </p:txBody>
      </p:sp>
      <p:sp>
        <p:nvSpPr>
          <p:cNvPr id="9" name="Content Placeholder 5"/>
          <p:cNvSpPr txBox="1">
            <a:spLocks/>
          </p:cNvSpPr>
          <p:nvPr/>
        </p:nvSpPr>
        <p:spPr>
          <a:xfrm>
            <a:off x="247426" y="1164440"/>
            <a:ext cx="11441345" cy="56935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800" dirty="0">
              <a:solidFill>
                <a:srgbClr val="002147"/>
              </a:solidFill>
            </a:endParaRPr>
          </a:p>
        </p:txBody>
      </p:sp>
      <p:sp>
        <p:nvSpPr>
          <p:cNvPr id="3" name="TextBox 2"/>
          <p:cNvSpPr txBox="1"/>
          <p:nvPr/>
        </p:nvSpPr>
        <p:spPr>
          <a:xfrm>
            <a:off x="3705340" y="1343245"/>
            <a:ext cx="2737663" cy="646331"/>
          </a:xfrm>
          <a:prstGeom prst="rect">
            <a:avLst/>
          </a:prstGeom>
          <a:noFill/>
        </p:spPr>
        <p:txBody>
          <a:bodyPr wrap="square" rtlCol="0">
            <a:spAutoFit/>
          </a:bodyPr>
          <a:lstStyle/>
          <a:p>
            <a:r>
              <a:rPr lang="en-GB" dirty="0"/>
              <a:t>Located in the basement outside OUSS office.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066395" y="1989576"/>
            <a:ext cx="4025370" cy="4696818"/>
          </a:xfrm>
          <a:prstGeom prst="rect">
            <a:avLst/>
          </a:prstGeom>
          <a:solidFill>
            <a:schemeClr val="tx1"/>
          </a:solidFill>
        </p:spPr>
      </p:pic>
      <p:sp>
        <p:nvSpPr>
          <p:cNvPr id="10" name="Rectangle 9"/>
          <p:cNvSpPr/>
          <p:nvPr/>
        </p:nvSpPr>
        <p:spPr>
          <a:xfrm>
            <a:off x="4410426" y="3187083"/>
            <a:ext cx="400725" cy="3149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303520" y="2138290"/>
            <a:ext cx="1139483" cy="196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flipV="1">
            <a:off x="5501110" y="3277993"/>
            <a:ext cx="618336" cy="23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flipV="1">
            <a:off x="5147696" y="4099282"/>
            <a:ext cx="910660" cy="444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247892" y="5148549"/>
            <a:ext cx="590200" cy="191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555545" y="5256477"/>
            <a:ext cx="286469" cy="243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555545" y="4166912"/>
            <a:ext cx="422030" cy="246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829915" y="6161403"/>
            <a:ext cx="487931" cy="253916"/>
          </a:xfrm>
          <a:prstGeom prst="rect">
            <a:avLst/>
          </a:prstGeom>
          <a:noFill/>
          <a:ln>
            <a:solidFill>
              <a:srgbClr val="FF0000"/>
            </a:solidFill>
          </a:ln>
        </p:spPr>
        <p:txBody>
          <a:bodyPr wrap="square" rtlCol="0">
            <a:spAutoFit/>
          </a:bodyPr>
          <a:lstStyle/>
          <a:p>
            <a:r>
              <a:rPr lang="en-GB" sz="1050" b="1" dirty="0"/>
              <a:t>AED</a:t>
            </a:r>
          </a:p>
        </p:txBody>
      </p:sp>
      <p:sp>
        <p:nvSpPr>
          <p:cNvPr id="8" name="Rectangle 7"/>
          <p:cNvSpPr/>
          <p:nvPr/>
        </p:nvSpPr>
        <p:spPr>
          <a:xfrm>
            <a:off x="6119446" y="3508824"/>
            <a:ext cx="576207" cy="106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7385538" y="4282328"/>
            <a:ext cx="407964" cy="26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0250628-DC8C-1201-CC0D-BDBF1317AB43}"/>
              </a:ext>
            </a:extLst>
          </p:cNvPr>
          <p:cNvSpPr txBox="1"/>
          <p:nvPr/>
        </p:nvSpPr>
        <p:spPr>
          <a:xfrm>
            <a:off x="3655576" y="6432478"/>
            <a:ext cx="838691" cy="253916"/>
          </a:xfrm>
          <a:prstGeom prst="rect">
            <a:avLst/>
          </a:prstGeom>
          <a:noFill/>
        </p:spPr>
        <p:txBody>
          <a:bodyPr wrap="none" rtlCol="0">
            <a:spAutoFit/>
          </a:bodyPr>
          <a:lstStyle/>
          <a:p>
            <a:r>
              <a:rPr lang="en-GB" sz="1050" b="1" dirty="0"/>
              <a:t>OUSS office</a:t>
            </a:r>
          </a:p>
        </p:txBody>
      </p:sp>
      <p:pic>
        <p:nvPicPr>
          <p:cNvPr id="21" name="Picture 20" descr="A box with a picture of a person in a mask&#10;&#10;Description automatically generated">
            <a:extLst>
              <a:ext uri="{FF2B5EF4-FFF2-40B4-BE49-F238E27FC236}">
                <a16:creationId xmlns:a16="http://schemas.microsoft.com/office/drawing/2014/main" id="{4156BD8A-BA24-41CD-B001-D3369F1FA6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4815" y="1268460"/>
            <a:ext cx="2506535" cy="2572965"/>
          </a:xfrm>
          <a:prstGeom prst="rect">
            <a:avLst/>
          </a:prstGeom>
        </p:spPr>
      </p:pic>
      <p:pic>
        <p:nvPicPr>
          <p:cNvPr id="24" name="Picture 23" descr="A yellow defibrillator in a box&#10;&#10;Description automatically generated">
            <a:extLst>
              <a:ext uri="{FF2B5EF4-FFF2-40B4-BE49-F238E27FC236}">
                <a16:creationId xmlns:a16="http://schemas.microsoft.com/office/drawing/2014/main" id="{33499C9F-B4CD-D382-E665-9BE599220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33100" y="3936024"/>
            <a:ext cx="2575454" cy="2567475"/>
          </a:xfrm>
          <a:prstGeom prst="rect">
            <a:avLst/>
          </a:prstGeom>
        </p:spPr>
      </p:pic>
      <p:pic>
        <p:nvPicPr>
          <p:cNvPr id="16" name="Picture 15" descr="A first aid kit on a table&#10;&#10;Description automatically generated">
            <a:extLst>
              <a:ext uri="{FF2B5EF4-FFF2-40B4-BE49-F238E27FC236}">
                <a16:creationId xmlns:a16="http://schemas.microsoft.com/office/drawing/2014/main" id="{AF415C5E-B731-6C4E-C409-B49141E6D9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404377" y="2223095"/>
            <a:ext cx="4673518" cy="3895270"/>
          </a:xfrm>
          <a:prstGeom prst="rect">
            <a:avLst/>
          </a:prstGeom>
        </p:spPr>
      </p:pic>
      <p:sp>
        <p:nvSpPr>
          <p:cNvPr id="29" name="TextBox 28">
            <a:extLst>
              <a:ext uri="{FF2B5EF4-FFF2-40B4-BE49-F238E27FC236}">
                <a16:creationId xmlns:a16="http://schemas.microsoft.com/office/drawing/2014/main" id="{FE6F1053-FF64-1718-101D-AC1C0883B82C}"/>
              </a:ext>
            </a:extLst>
          </p:cNvPr>
          <p:cNvSpPr txBox="1"/>
          <p:nvPr/>
        </p:nvSpPr>
        <p:spPr>
          <a:xfrm>
            <a:off x="7643882" y="1399006"/>
            <a:ext cx="4044890" cy="369332"/>
          </a:xfrm>
          <a:prstGeom prst="rect">
            <a:avLst/>
          </a:prstGeom>
          <a:noFill/>
        </p:spPr>
        <p:txBody>
          <a:bodyPr wrap="none" rtlCol="0">
            <a:spAutoFit/>
          </a:bodyPr>
          <a:lstStyle/>
          <a:p>
            <a:r>
              <a:rPr lang="en-GB" dirty="0"/>
              <a:t>Located on the ground floor at Reception</a:t>
            </a:r>
          </a:p>
        </p:txBody>
      </p:sp>
      <p:cxnSp>
        <p:nvCxnSpPr>
          <p:cNvPr id="31" name="Straight Connector 30">
            <a:extLst>
              <a:ext uri="{FF2B5EF4-FFF2-40B4-BE49-F238E27FC236}">
                <a16:creationId xmlns:a16="http://schemas.microsoft.com/office/drawing/2014/main" id="{91AEEE99-3CB6-F0FB-80B1-A6E520D24302}"/>
              </a:ext>
            </a:extLst>
          </p:cNvPr>
          <p:cNvCxnSpPr/>
          <p:nvPr/>
        </p:nvCxnSpPr>
        <p:spPr>
          <a:xfrm>
            <a:off x="7186108" y="1399006"/>
            <a:ext cx="0" cy="5191475"/>
          </a:xfrm>
          <a:prstGeom prst="line">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B54E2D52-814D-7566-DBCB-0B101822727B}"/>
              </a:ext>
            </a:extLst>
          </p:cNvPr>
          <p:cNvSpPr txBox="1"/>
          <p:nvPr/>
        </p:nvSpPr>
        <p:spPr>
          <a:xfrm>
            <a:off x="6023031" y="3147799"/>
            <a:ext cx="516488" cy="215444"/>
          </a:xfrm>
          <a:prstGeom prst="rect">
            <a:avLst/>
          </a:prstGeom>
          <a:noFill/>
        </p:spPr>
        <p:txBody>
          <a:bodyPr wrap="none" rtlCol="0">
            <a:spAutoFit/>
          </a:bodyPr>
          <a:lstStyle/>
          <a:p>
            <a:r>
              <a:rPr lang="en-GB" sz="800" dirty="0"/>
              <a:t>Fire Exit</a:t>
            </a:r>
          </a:p>
        </p:txBody>
      </p:sp>
      <p:sp>
        <p:nvSpPr>
          <p:cNvPr id="34" name="TextBox 33">
            <a:extLst>
              <a:ext uri="{FF2B5EF4-FFF2-40B4-BE49-F238E27FC236}">
                <a16:creationId xmlns:a16="http://schemas.microsoft.com/office/drawing/2014/main" id="{CA936A04-824A-F75F-AE7E-4207505DF9CB}"/>
              </a:ext>
            </a:extLst>
          </p:cNvPr>
          <p:cNvSpPr txBox="1"/>
          <p:nvPr/>
        </p:nvSpPr>
        <p:spPr>
          <a:xfrm>
            <a:off x="5860848" y="3785764"/>
            <a:ext cx="763351" cy="215444"/>
          </a:xfrm>
          <a:prstGeom prst="rect">
            <a:avLst/>
          </a:prstGeom>
          <a:noFill/>
        </p:spPr>
        <p:txBody>
          <a:bodyPr wrap="none" rtlCol="0">
            <a:spAutoFit/>
          </a:bodyPr>
          <a:lstStyle/>
          <a:p>
            <a:r>
              <a:rPr lang="en-GB" sz="800" dirty="0"/>
              <a:t>Passenger Lift</a:t>
            </a:r>
          </a:p>
        </p:txBody>
      </p:sp>
      <p:sp>
        <p:nvSpPr>
          <p:cNvPr id="35" name="TextBox 34">
            <a:extLst>
              <a:ext uri="{FF2B5EF4-FFF2-40B4-BE49-F238E27FC236}">
                <a16:creationId xmlns:a16="http://schemas.microsoft.com/office/drawing/2014/main" id="{8851F10C-6611-12A5-F72A-70BFC6F83269}"/>
              </a:ext>
            </a:extLst>
          </p:cNvPr>
          <p:cNvSpPr txBox="1"/>
          <p:nvPr/>
        </p:nvSpPr>
        <p:spPr>
          <a:xfrm>
            <a:off x="5953855" y="4521498"/>
            <a:ext cx="607859" cy="215444"/>
          </a:xfrm>
          <a:prstGeom prst="rect">
            <a:avLst/>
          </a:prstGeom>
          <a:noFill/>
        </p:spPr>
        <p:txBody>
          <a:bodyPr wrap="none" rtlCol="0">
            <a:spAutoFit/>
          </a:bodyPr>
          <a:lstStyle/>
          <a:p>
            <a:r>
              <a:rPr lang="en-GB" sz="800" dirty="0"/>
              <a:t>Goods Lift</a:t>
            </a:r>
          </a:p>
        </p:txBody>
      </p:sp>
    </p:spTree>
    <p:extLst>
      <p:ext uri="{BB962C8B-B14F-4D97-AF65-F5344CB8AC3E}">
        <p14:creationId xmlns:p14="http://schemas.microsoft.com/office/powerpoint/2010/main" val="22860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p:cNvSpPr txBox="1">
            <a:spLocks/>
          </p:cNvSpPr>
          <p:nvPr/>
        </p:nvSpPr>
        <p:spPr>
          <a:xfrm>
            <a:off x="0" y="0"/>
            <a:ext cx="12192000" cy="988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rgbClr val="002147"/>
                </a:solidFill>
                <a:latin typeface="+mn-lt"/>
              </a:rPr>
              <a:t>Refuge points</a:t>
            </a:r>
          </a:p>
        </p:txBody>
      </p:sp>
      <p:sp>
        <p:nvSpPr>
          <p:cNvPr id="8" name="Content Placeholder 5"/>
          <p:cNvSpPr txBox="1">
            <a:spLocks/>
          </p:cNvSpPr>
          <p:nvPr/>
        </p:nvSpPr>
        <p:spPr>
          <a:xfrm>
            <a:off x="616343" y="988828"/>
            <a:ext cx="10959314" cy="50304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endParaRPr lang="en-GB" sz="5600" b="1" dirty="0">
              <a:solidFill>
                <a:srgbClr val="002147"/>
              </a:solidFill>
              <a:latin typeface="Franklin Gothic Book" panose="020B0503020102020204" pitchFamily="34" charset="0"/>
            </a:endParaRPr>
          </a:p>
          <a:p>
            <a:pPr algn="l">
              <a:spcBef>
                <a:spcPts val="600"/>
              </a:spcBef>
            </a:pPr>
            <a:endParaRPr lang="en-GB" sz="7200" dirty="0">
              <a:solidFill>
                <a:srgbClr val="002147"/>
              </a:solidFill>
            </a:endParaRPr>
          </a:p>
          <a:p>
            <a:endParaRPr lang="en-GB" sz="5100" dirty="0">
              <a:solidFill>
                <a:srgbClr val="002147"/>
              </a:solidFill>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8000" contrast="38000"/>
                    </a14:imgEffect>
                  </a14:imgLayer>
                </a14:imgProps>
              </a:ext>
              <a:ext uri="{28A0092B-C50C-407E-A947-70E740481C1C}">
                <a14:useLocalDpi xmlns:a14="http://schemas.microsoft.com/office/drawing/2010/main" val="0"/>
              </a:ext>
            </a:extLst>
          </a:blip>
          <a:srcRect l="21884" r="5681" b="24695"/>
          <a:stretch/>
        </p:blipFill>
        <p:spPr>
          <a:xfrm>
            <a:off x="1409080" y="1304890"/>
            <a:ext cx="4499460" cy="5077520"/>
          </a:xfrm>
          <a:prstGeom prst="rect">
            <a:avLst/>
          </a:prstGeom>
        </p:spPr>
      </p:pic>
      <p:sp>
        <p:nvSpPr>
          <p:cNvPr id="3" name="TextBox 2"/>
          <p:cNvSpPr txBox="1"/>
          <p:nvPr/>
        </p:nvSpPr>
        <p:spPr>
          <a:xfrm>
            <a:off x="6047164" y="2765403"/>
            <a:ext cx="5389869" cy="2031325"/>
          </a:xfrm>
          <a:prstGeom prst="rect">
            <a:avLst/>
          </a:prstGeom>
          <a:noFill/>
        </p:spPr>
        <p:txBody>
          <a:bodyPr wrap="square" rtlCol="0">
            <a:spAutoFit/>
          </a:bodyPr>
          <a:lstStyle/>
          <a:p>
            <a:r>
              <a:rPr lang="en-GB" dirty="0">
                <a:solidFill>
                  <a:srgbClr val="002147"/>
                </a:solidFill>
              </a:rPr>
              <a:t>Located on first, second, and third floor stairwell</a:t>
            </a:r>
          </a:p>
          <a:p>
            <a:endParaRPr lang="en-GB" dirty="0">
              <a:solidFill>
                <a:srgbClr val="002147"/>
              </a:solidFill>
            </a:endParaRPr>
          </a:p>
          <a:p>
            <a:r>
              <a:rPr lang="en-GB" dirty="0">
                <a:solidFill>
                  <a:srgbClr val="002147"/>
                </a:solidFill>
              </a:rPr>
              <a:t>Evac chair is located on every floor of the car park except ground floor</a:t>
            </a:r>
          </a:p>
          <a:p>
            <a:endParaRPr lang="en-GB" dirty="0">
              <a:solidFill>
                <a:srgbClr val="002147"/>
              </a:solidFill>
            </a:endParaRPr>
          </a:p>
          <a:p>
            <a:r>
              <a:rPr lang="en-GB">
                <a:solidFill>
                  <a:srgbClr val="002147"/>
                </a:solidFill>
              </a:rPr>
              <a:t>Ibex </a:t>
            </a:r>
            <a:r>
              <a:rPr lang="en-GB" dirty="0">
                <a:solidFill>
                  <a:srgbClr val="002147"/>
                </a:solidFill>
              </a:rPr>
              <a:t>chair is only located in the basement</a:t>
            </a:r>
          </a:p>
          <a:p>
            <a:endParaRPr lang="en-GB" dirty="0"/>
          </a:p>
        </p:txBody>
      </p:sp>
    </p:spTree>
    <p:extLst>
      <p:ext uri="{BB962C8B-B14F-4D97-AF65-F5344CB8AC3E}">
        <p14:creationId xmlns:p14="http://schemas.microsoft.com/office/powerpoint/2010/main" val="654490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1607929" y="117769"/>
            <a:ext cx="8872538" cy="8302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rgbClr val="002147"/>
                </a:solidFill>
                <a:latin typeface="+mn-lt"/>
              </a:rPr>
              <a:t>Accessible platform </a:t>
            </a:r>
            <a:endParaRPr lang="en-GB" sz="4400" dirty="0">
              <a:solidFill>
                <a:srgbClr val="002147"/>
              </a:solidFill>
              <a:latin typeface="+mn-lt"/>
            </a:endParaRPr>
          </a:p>
        </p:txBody>
      </p:sp>
      <p:sp>
        <p:nvSpPr>
          <p:cNvPr id="8" name="Content Placeholder 5"/>
          <p:cNvSpPr txBox="1">
            <a:spLocks/>
          </p:cNvSpPr>
          <p:nvPr/>
        </p:nvSpPr>
        <p:spPr>
          <a:xfrm>
            <a:off x="564541" y="948317"/>
            <a:ext cx="10959314" cy="45862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endParaRPr lang="en-GB" sz="4000" dirty="0">
              <a:solidFill>
                <a:srgbClr val="002147"/>
              </a:solidFill>
              <a:latin typeface="Franklin Gothic Book" panose="020B0503020102020204" pitchFamily="34" charset="0"/>
            </a:endParaRPr>
          </a:p>
        </p:txBody>
      </p:sp>
      <p:pic>
        <p:nvPicPr>
          <p:cNvPr id="10" name="Picture 9">
            <a:extLst>
              <a:ext uri="{FF2B5EF4-FFF2-40B4-BE49-F238E27FC236}">
                <a16:creationId xmlns:a16="http://schemas.microsoft.com/office/drawing/2014/main" id="{340E4FC7-CE63-4D3A-B8DF-112826C60B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00" r="12222"/>
          <a:stretch/>
        </p:blipFill>
        <p:spPr>
          <a:xfrm>
            <a:off x="2043698" y="1089465"/>
            <a:ext cx="4000500" cy="5511682"/>
          </a:xfrm>
          <a:prstGeom prst="rect">
            <a:avLst/>
          </a:prstGeom>
        </p:spPr>
      </p:pic>
      <p:sp>
        <p:nvSpPr>
          <p:cNvPr id="2" name="TextBox 1"/>
          <p:cNvSpPr txBox="1"/>
          <p:nvPr/>
        </p:nvSpPr>
        <p:spPr>
          <a:xfrm>
            <a:off x="6456823" y="2475686"/>
            <a:ext cx="2989415" cy="2308324"/>
          </a:xfrm>
          <a:prstGeom prst="rect">
            <a:avLst/>
          </a:prstGeom>
          <a:noFill/>
        </p:spPr>
        <p:txBody>
          <a:bodyPr wrap="square" rtlCol="0">
            <a:spAutoFit/>
          </a:bodyPr>
          <a:lstStyle/>
          <a:p>
            <a:r>
              <a:rPr lang="en-GB" sz="2400" dirty="0"/>
              <a:t>Located at the back of the Innovation building </a:t>
            </a:r>
          </a:p>
          <a:p>
            <a:r>
              <a:rPr lang="en-GB" sz="2400" dirty="0"/>
              <a:t>leading into the BioEscalator garden and bike shed</a:t>
            </a:r>
          </a:p>
        </p:txBody>
      </p:sp>
    </p:spTree>
    <p:extLst>
      <p:ext uri="{BB962C8B-B14F-4D97-AF65-F5344CB8AC3E}">
        <p14:creationId xmlns:p14="http://schemas.microsoft.com/office/powerpoint/2010/main" val="1599933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p:cNvSpPr txBox="1">
            <a:spLocks/>
          </p:cNvSpPr>
          <p:nvPr/>
        </p:nvSpPr>
        <p:spPr>
          <a:xfrm>
            <a:off x="1660584" y="155963"/>
            <a:ext cx="8872538" cy="8814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rgbClr val="002147"/>
                </a:solidFill>
                <a:latin typeface="+mn-lt"/>
              </a:rPr>
              <a:t>First Aid station &amp; Accidents</a:t>
            </a:r>
            <a:endParaRPr lang="en-GB" sz="4400" dirty="0">
              <a:solidFill>
                <a:srgbClr val="002147"/>
              </a:solidFill>
              <a:latin typeface="+mn-lt"/>
            </a:endParaRPr>
          </a:p>
        </p:txBody>
      </p:sp>
      <p:sp>
        <p:nvSpPr>
          <p:cNvPr id="8" name="Content Placeholder 5"/>
          <p:cNvSpPr txBox="1">
            <a:spLocks/>
          </p:cNvSpPr>
          <p:nvPr/>
        </p:nvSpPr>
        <p:spPr>
          <a:xfrm>
            <a:off x="669851" y="1113858"/>
            <a:ext cx="10854004" cy="44581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147"/>
              </a:solidFill>
            </a:endParaRPr>
          </a:p>
        </p:txBody>
      </p:sp>
      <p:sp>
        <p:nvSpPr>
          <p:cNvPr id="3" name="TextBox 2"/>
          <p:cNvSpPr txBox="1"/>
          <p:nvPr/>
        </p:nvSpPr>
        <p:spPr>
          <a:xfrm>
            <a:off x="7150401" y="2475478"/>
            <a:ext cx="3382721" cy="2031325"/>
          </a:xfrm>
          <a:prstGeom prst="rect">
            <a:avLst/>
          </a:prstGeom>
          <a:noFill/>
        </p:spPr>
        <p:txBody>
          <a:bodyPr wrap="none" rtlCol="0">
            <a:spAutoFit/>
          </a:bodyPr>
          <a:lstStyle/>
          <a:p>
            <a:r>
              <a:rPr lang="en-GB" dirty="0">
                <a:solidFill>
                  <a:srgbClr val="002147"/>
                </a:solidFill>
              </a:rPr>
              <a:t>Located on the basement, ground</a:t>
            </a:r>
          </a:p>
          <a:p>
            <a:r>
              <a:rPr lang="en-GB" dirty="0">
                <a:solidFill>
                  <a:srgbClr val="002147"/>
                </a:solidFill>
              </a:rPr>
              <a:t>and first floor</a:t>
            </a:r>
          </a:p>
          <a:p>
            <a:endParaRPr lang="en-GB" dirty="0">
              <a:solidFill>
                <a:srgbClr val="002147"/>
              </a:solidFill>
            </a:endParaRPr>
          </a:p>
          <a:p>
            <a:r>
              <a:rPr lang="en-GB" dirty="0">
                <a:solidFill>
                  <a:srgbClr val="002147"/>
                </a:solidFill>
              </a:rPr>
              <a:t>Accident/incident are reported </a:t>
            </a:r>
          </a:p>
          <a:p>
            <a:r>
              <a:rPr lang="en-GB" dirty="0">
                <a:solidFill>
                  <a:srgbClr val="002147"/>
                </a:solidFill>
              </a:rPr>
              <a:t>on-line (IRIS) now</a:t>
            </a:r>
          </a:p>
          <a:p>
            <a:endParaRPr lang="en-GB" dirty="0">
              <a:solidFill>
                <a:srgbClr val="002147"/>
              </a:solidFill>
            </a:endParaRPr>
          </a:p>
          <a:p>
            <a:r>
              <a:rPr lang="en-GB" dirty="0">
                <a:solidFill>
                  <a:srgbClr val="002147"/>
                </a:solidFill>
              </a:rPr>
              <a:t>Eye wash stations in all the labs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40653" y="1333789"/>
            <a:ext cx="5583362" cy="5143500"/>
          </a:xfrm>
          <a:prstGeom prst="rect">
            <a:avLst/>
          </a:prstGeom>
        </p:spPr>
      </p:pic>
    </p:spTree>
    <p:extLst>
      <p:ext uri="{BB962C8B-B14F-4D97-AF65-F5344CB8AC3E}">
        <p14:creationId xmlns:p14="http://schemas.microsoft.com/office/powerpoint/2010/main" val="282365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p:cNvSpPr txBox="1">
            <a:spLocks/>
          </p:cNvSpPr>
          <p:nvPr/>
        </p:nvSpPr>
        <p:spPr>
          <a:xfrm>
            <a:off x="-886265" y="168441"/>
            <a:ext cx="12192000" cy="8814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rgbClr val="002147"/>
                </a:solidFill>
                <a:latin typeface="+mn-lt"/>
              </a:rPr>
              <a:t>Safety notice board</a:t>
            </a:r>
            <a:endParaRPr lang="en-GB" sz="4400" dirty="0">
              <a:solidFill>
                <a:srgbClr val="002147"/>
              </a:solidFill>
              <a:latin typeface="+mn-lt"/>
            </a:endParaRPr>
          </a:p>
        </p:txBody>
      </p:sp>
      <p:sp>
        <p:nvSpPr>
          <p:cNvPr id="9" name="Content Placeholder 5"/>
          <p:cNvSpPr txBox="1">
            <a:spLocks/>
          </p:cNvSpPr>
          <p:nvPr/>
        </p:nvSpPr>
        <p:spPr>
          <a:xfrm>
            <a:off x="564541" y="966965"/>
            <a:ext cx="10959314" cy="50309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spcBef>
                <a:spcPts val="0"/>
              </a:spcBef>
            </a:pPr>
            <a:endParaRPr lang="en-GB" sz="4400" b="1" dirty="0">
              <a:solidFill>
                <a:srgbClr val="002147"/>
              </a:solidFill>
            </a:endParaRPr>
          </a:p>
          <a:p>
            <a:pPr fontAlgn="base">
              <a:spcBef>
                <a:spcPts val="0"/>
              </a:spcBef>
            </a:pPr>
            <a:endParaRPr lang="en-GB" sz="3200" dirty="0">
              <a:solidFill>
                <a:srgbClr val="002147"/>
              </a:solidFill>
            </a:endParaRPr>
          </a:p>
        </p:txBody>
      </p:sp>
      <p:sp>
        <p:nvSpPr>
          <p:cNvPr id="3" name="TextBox 2"/>
          <p:cNvSpPr txBox="1"/>
          <p:nvPr/>
        </p:nvSpPr>
        <p:spPr>
          <a:xfrm>
            <a:off x="8539036" y="1848414"/>
            <a:ext cx="3575787" cy="646331"/>
          </a:xfrm>
          <a:prstGeom prst="rect">
            <a:avLst/>
          </a:prstGeom>
          <a:noFill/>
        </p:spPr>
        <p:txBody>
          <a:bodyPr wrap="none" rtlCol="0">
            <a:spAutoFit/>
          </a:bodyPr>
          <a:lstStyle/>
          <a:p>
            <a:r>
              <a:rPr lang="en-GB" dirty="0">
                <a:solidFill>
                  <a:srgbClr val="002147"/>
                </a:solidFill>
              </a:rPr>
              <a:t>Located on the ground floor next to </a:t>
            </a:r>
          </a:p>
          <a:p>
            <a:r>
              <a:rPr lang="en-GB" dirty="0">
                <a:solidFill>
                  <a:srgbClr val="002147"/>
                </a:solidFill>
              </a:rPr>
              <a:t>ground floor toilets.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131" y="1049890"/>
            <a:ext cx="7171780" cy="5520775"/>
          </a:xfrm>
          <a:prstGeom prst="rect">
            <a:avLst/>
          </a:prstGeom>
        </p:spPr>
      </p:pic>
    </p:spTree>
    <p:extLst>
      <p:ext uri="{BB962C8B-B14F-4D97-AF65-F5344CB8AC3E}">
        <p14:creationId xmlns:p14="http://schemas.microsoft.com/office/powerpoint/2010/main" val="2964492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0" y="1874382"/>
            <a:ext cx="12192000" cy="24653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8000" b="1" dirty="0">
                <a:solidFill>
                  <a:srgbClr val="002147"/>
                </a:solidFill>
              </a:rPr>
              <a:t>Any Questions?</a:t>
            </a:r>
          </a:p>
          <a:p>
            <a:endParaRPr lang="en-GB" sz="5400" dirty="0">
              <a:solidFill>
                <a:srgbClr val="002147"/>
              </a:solidFill>
            </a:endParaRPr>
          </a:p>
        </p:txBody>
      </p:sp>
    </p:spTree>
    <p:extLst>
      <p:ext uri="{BB962C8B-B14F-4D97-AF65-F5344CB8AC3E}">
        <p14:creationId xmlns:p14="http://schemas.microsoft.com/office/powerpoint/2010/main" val="1165012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3933371" y="410824"/>
            <a:ext cx="3892526" cy="7394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rgbClr val="002147"/>
                </a:solidFill>
                <a:latin typeface="+mn-lt"/>
              </a:rPr>
              <a:t>Fire action</a:t>
            </a:r>
          </a:p>
        </p:txBody>
      </p:sp>
      <p:sp>
        <p:nvSpPr>
          <p:cNvPr id="9" name="Content Placeholder 5"/>
          <p:cNvSpPr txBox="1">
            <a:spLocks/>
          </p:cNvSpPr>
          <p:nvPr/>
        </p:nvSpPr>
        <p:spPr>
          <a:xfrm>
            <a:off x="4454795" y="1386432"/>
            <a:ext cx="7149601" cy="5089781"/>
          </a:xfrm>
          <a:prstGeom prst="rect">
            <a:avLst/>
          </a:prstGeom>
        </p:spPr>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4000" b="1" dirty="0">
                <a:solidFill>
                  <a:srgbClr val="002147"/>
                </a:solidFill>
              </a:rPr>
              <a:t>If you discover a fire:</a:t>
            </a:r>
          </a:p>
          <a:p>
            <a:pPr marL="342900" indent="-342900" algn="l">
              <a:spcAft>
                <a:spcPts val="600"/>
              </a:spcAft>
              <a:buFont typeface="Arial" panose="020B0604020202020204" pitchFamily="34" charset="0"/>
              <a:buChar char="•"/>
            </a:pPr>
            <a:r>
              <a:rPr lang="en-GB" sz="4000" dirty="0">
                <a:solidFill>
                  <a:srgbClr val="002147"/>
                </a:solidFill>
                <a:ea typeface="Lato Light" panose="020F0502020204030203" pitchFamily="34" charset="0"/>
                <a:cs typeface="Lato Light" panose="020F0502020204030203" pitchFamily="34" charset="0"/>
              </a:rPr>
              <a:t>Operate nearest fire alarm point</a:t>
            </a:r>
          </a:p>
          <a:p>
            <a:pPr marL="342900" indent="-342900" algn="l">
              <a:spcAft>
                <a:spcPts val="600"/>
              </a:spcAft>
              <a:buFont typeface="Arial" panose="020B0604020202020204" pitchFamily="34" charset="0"/>
              <a:buChar char="•"/>
            </a:pPr>
            <a:r>
              <a:rPr lang="en-GB" sz="4000" dirty="0">
                <a:solidFill>
                  <a:srgbClr val="002147"/>
                </a:solidFill>
                <a:ea typeface="Lato Light" panose="020F0502020204030203" pitchFamily="34" charset="0"/>
                <a:cs typeface="Lato Light" panose="020F0502020204030203" pitchFamily="34" charset="0"/>
              </a:rPr>
              <a:t>Fire Brigade will be called automatically</a:t>
            </a:r>
          </a:p>
          <a:p>
            <a:pPr marL="342900" indent="-342900" algn="l">
              <a:spcAft>
                <a:spcPts val="600"/>
              </a:spcAft>
              <a:buFont typeface="Arial" panose="020B0604020202020204" pitchFamily="34" charset="0"/>
              <a:buChar char="•"/>
            </a:pPr>
            <a:r>
              <a:rPr lang="en-GB" sz="4000" dirty="0">
                <a:solidFill>
                  <a:srgbClr val="002147"/>
                </a:solidFill>
                <a:ea typeface="Lato Light" panose="020F0502020204030203" pitchFamily="34" charset="0"/>
                <a:cs typeface="Lato Light" panose="020F0502020204030203" pitchFamily="34" charset="0"/>
              </a:rPr>
              <a:t>Leave the building by the </a:t>
            </a:r>
            <a:r>
              <a:rPr lang="en-GB" sz="4000" b="1" u="sng" dirty="0">
                <a:solidFill>
                  <a:srgbClr val="002147"/>
                </a:solidFill>
                <a:ea typeface="Lato Light" panose="020F0502020204030203" pitchFamily="34" charset="0"/>
                <a:cs typeface="Lato Light" panose="020F0502020204030203" pitchFamily="34" charset="0"/>
              </a:rPr>
              <a:t>neares</a:t>
            </a:r>
            <a:r>
              <a:rPr lang="en-GB" sz="4000" b="1" dirty="0">
                <a:solidFill>
                  <a:srgbClr val="002147"/>
                </a:solidFill>
                <a:ea typeface="Lato Light" panose="020F0502020204030203" pitchFamily="34" charset="0"/>
                <a:cs typeface="Lato Light" panose="020F0502020204030203" pitchFamily="34" charset="0"/>
              </a:rPr>
              <a:t>t</a:t>
            </a:r>
            <a:r>
              <a:rPr lang="en-GB" sz="4000" dirty="0">
                <a:solidFill>
                  <a:srgbClr val="002147"/>
                </a:solidFill>
                <a:ea typeface="Lato Light" panose="020F0502020204030203" pitchFamily="34" charset="0"/>
                <a:cs typeface="Lato Light" panose="020F0502020204030203" pitchFamily="34" charset="0"/>
              </a:rPr>
              <a:t> fire exit</a:t>
            </a:r>
          </a:p>
          <a:p>
            <a:pPr marL="342900" indent="-342900" algn="l">
              <a:spcAft>
                <a:spcPts val="600"/>
              </a:spcAft>
              <a:buFont typeface="Arial" panose="020B0604020202020204" pitchFamily="34" charset="0"/>
              <a:buChar char="•"/>
            </a:pPr>
            <a:r>
              <a:rPr lang="en-GB" sz="4000" dirty="0">
                <a:solidFill>
                  <a:srgbClr val="002147"/>
                </a:solidFill>
                <a:ea typeface="Lato Light" panose="020F0502020204030203" pitchFamily="34" charset="0"/>
                <a:cs typeface="Lato Light" panose="020F0502020204030203" pitchFamily="34" charset="0"/>
              </a:rPr>
              <a:t>Report to the assembly point </a:t>
            </a:r>
            <a:r>
              <a:rPr lang="en-GB" sz="4000" b="1" dirty="0">
                <a:solidFill>
                  <a:srgbClr val="002147"/>
                </a:solidFill>
                <a:ea typeface="Lato Light" panose="020F0502020204030203" pitchFamily="34" charset="0"/>
                <a:cs typeface="Lato Light" panose="020F0502020204030203" pitchFamily="34" charset="0"/>
              </a:rPr>
              <a:t>on the footpath adjacent to Triangle Nursery</a:t>
            </a:r>
            <a:endParaRPr lang="en-GB" sz="4000" dirty="0">
              <a:solidFill>
                <a:srgbClr val="002147"/>
              </a:solidFill>
              <a:ea typeface="Lato Light" panose="020F0502020204030203" pitchFamily="34" charset="0"/>
              <a:cs typeface="Lato Light" panose="020F0502020204030203" pitchFamily="34" charset="0"/>
            </a:endParaRPr>
          </a:p>
          <a:p>
            <a:pPr algn="l">
              <a:spcAft>
                <a:spcPts val="600"/>
              </a:spcAft>
            </a:pPr>
            <a:endParaRPr lang="en-GB" sz="4000" dirty="0">
              <a:solidFill>
                <a:srgbClr val="002147"/>
              </a:solidFill>
              <a:ea typeface="Lato Light" panose="020F0502020204030203" pitchFamily="34" charset="0"/>
              <a:cs typeface="Lato Light" panose="020F0502020204030203" pitchFamily="34" charset="0"/>
            </a:endParaRPr>
          </a:p>
          <a:p>
            <a:pPr algn="l">
              <a:spcAft>
                <a:spcPts val="600"/>
              </a:spcAft>
            </a:pPr>
            <a:r>
              <a:rPr lang="en-GB" sz="4000" b="1" dirty="0">
                <a:solidFill>
                  <a:srgbClr val="002147"/>
                </a:solidFill>
                <a:ea typeface="Lato Light" panose="020F0502020204030203" pitchFamily="34" charset="0"/>
                <a:cs typeface="Lato Light" panose="020F0502020204030203" pitchFamily="34" charset="0"/>
              </a:rPr>
              <a:t>Upon hearing fire alarm:</a:t>
            </a:r>
          </a:p>
          <a:p>
            <a:pPr marL="342900" indent="-342900" algn="l">
              <a:spcAft>
                <a:spcPts val="600"/>
              </a:spcAft>
              <a:buFont typeface="Arial" panose="020B0604020202020204" pitchFamily="34" charset="0"/>
              <a:buChar char="•"/>
            </a:pPr>
            <a:r>
              <a:rPr lang="en-GB" sz="4000" dirty="0">
                <a:solidFill>
                  <a:srgbClr val="002147"/>
                </a:solidFill>
                <a:ea typeface="Lato Light" panose="020F0502020204030203" pitchFamily="34" charset="0"/>
                <a:cs typeface="Lato Light" panose="020F0502020204030203" pitchFamily="34" charset="0"/>
              </a:rPr>
              <a:t>Stop what you are doing and leave the building immediately by the </a:t>
            </a:r>
            <a:r>
              <a:rPr lang="en-GB" sz="4000" b="1" u="sng" dirty="0">
                <a:solidFill>
                  <a:srgbClr val="002147"/>
                </a:solidFill>
                <a:ea typeface="Lato Light" panose="020F0502020204030203" pitchFamily="34" charset="0"/>
                <a:cs typeface="Lato Light" panose="020F0502020204030203" pitchFamily="34" charset="0"/>
              </a:rPr>
              <a:t>nearest</a:t>
            </a:r>
            <a:r>
              <a:rPr lang="en-GB" sz="4000" dirty="0">
                <a:solidFill>
                  <a:srgbClr val="002147"/>
                </a:solidFill>
                <a:ea typeface="Lato Light" panose="020F0502020204030203" pitchFamily="34" charset="0"/>
                <a:cs typeface="Lato Light" panose="020F0502020204030203" pitchFamily="34" charset="0"/>
              </a:rPr>
              <a:t> fire exit</a:t>
            </a:r>
          </a:p>
          <a:p>
            <a:pPr marL="342900" indent="-342900" algn="l">
              <a:spcAft>
                <a:spcPts val="600"/>
              </a:spcAft>
              <a:buFont typeface="Arial" panose="020B0604020202020204" pitchFamily="34" charset="0"/>
              <a:buChar char="•"/>
            </a:pPr>
            <a:r>
              <a:rPr lang="en-GB" sz="4000" dirty="0">
                <a:solidFill>
                  <a:srgbClr val="002147"/>
                </a:solidFill>
                <a:ea typeface="Lato Light" panose="020F0502020204030203" pitchFamily="34" charset="0"/>
                <a:cs typeface="Lato Light" panose="020F0502020204030203" pitchFamily="34" charset="0"/>
              </a:rPr>
              <a:t>Report to the assembly point </a:t>
            </a:r>
            <a:r>
              <a:rPr lang="en-GB" sz="4000" b="1" dirty="0">
                <a:solidFill>
                  <a:srgbClr val="002147"/>
                </a:solidFill>
                <a:ea typeface="Lato Light" panose="020F0502020204030203" pitchFamily="34" charset="0"/>
                <a:cs typeface="Lato Light" panose="020F0502020204030203" pitchFamily="34" charset="0"/>
              </a:rPr>
              <a:t>on the footpath adjacent to Triangle Nursery</a:t>
            </a:r>
          </a:p>
          <a:p>
            <a:pPr marL="342900" indent="-342900" algn="l">
              <a:spcAft>
                <a:spcPts val="600"/>
              </a:spcAft>
              <a:buFont typeface="Arial" panose="020B0604020202020204" pitchFamily="34" charset="0"/>
              <a:buChar char="•"/>
            </a:pPr>
            <a:r>
              <a:rPr lang="en-GB" sz="4000" dirty="0">
                <a:solidFill>
                  <a:srgbClr val="002147"/>
                </a:solidFill>
                <a:ea typeface="Lato Light" panose="020F0502020204030203" pitchFamily="34" charset="0"/>
                <a:cs typeface="Lato Light" panose="020F0502020204030203" pitchFamily="34" charset="0"/>
              </a:rPr>
              <a:t>Do not stop to collect personal belongings</a:t>
            </a:r>
          </a:p>
          <a:p>
            <a:pPr marL="342900" indent="-342900" algn="l">
              <a:spcAft>
                <a:spcPts val="600"/>
              </a:spcAft>
              <a:buFont typeface="Arial" panose="020B0604020202020204" pitchFamily="34" charset="0"/>
              <a:buChar char="•"/>
            </a:pPr>
            <a:r>
              <a:rPr lang="en-GB" sz="4000" dirty="0">
                <a:solidFill>
                  <a:srgbClr val="002147"/>
                </a:solidFill>
                <a:ea typeface="Lato Light" panose="020F0502020204030203" pitchFamily="34" charset="0"/>
                <a:cs typeface="Lato Light" panose="020F0502020204030203" pitchFamily="34" charset="0"/>
              </a:rPr>
              <a:t>Do not use lift</a:t>
            </a:r>
          </a:p>
          <a:p>
            <a:pPr marL="342900" indent="-342900" algn="l">
              <a:spcAft>
                <a:spcPts val="600"/>
              </a:spcAft>
              <a:buFont typeface="Arial" panose="020B0604020202020204" pitchFamily="34" charset="0"/>
              <a:buChar char="•"/>
            </a:pPr>
            <a:r>
              <a:rPr lang="en-GB" sz="4000" dirty="0">
                <a:solidFill>
                  <a:srgbClr val="002147"/>
                </a:solidFill>
                <a:ea typeface="Lato Light" panose="020F0502020204030203" pitchFamily="34" charset="0"/>
                <a:cs typeface="Lato Light" panose="020F0502020204030203" pitchFamily="34" charset="0"/>
              </a:rPr>
              <a:t>Do not re-enter the building until authorised to do so</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62315" y="1462314"/>
            <a:ext cx="6858000" cy="3933371"/>
          </a:xfrm>
          <a:prstGeom prst="rect">
            <a:avLst/>
          </a:prstGeom>
        </p:spPr>
      </p:pic>
      <p:sp>
        <p:nvSpPr>
          <p:cNvPr id="2" name="TextBox 1"/>
          <p:cNvSpPr txBox="1"/>
          <p:nvPr/>
        </p:nvSpPr>
        <p:spPr>
          <a:xfrm>
            <a:off x="4662455" y="6197744"/>
            <a:ext cx="3958456" cy="369332"/>
          </a:xfrm>
          <a:prstGeom prst="rect">
            <a:avLst/>
          </a:prstGeom>
          <a:noFill/>
        </p:spPr>
        <p:txBody>
          <a:bodyPr wrap="none" rtlCol="0">
            <a:spAutoFit/>
          </a:bodyPr>
          <a:lstStyle/>
          <a:p>
            <a:r>
              <a:rPr lang="en-GB" b="1" dirty="0"/>
              <a:t>Weekly Fire test every Tuesday at 11am</a:t>
            </a:r>
          </a:p>
        </p:txBody>
      </p:sp>
    </p:spTree>
    <p:extLst>
      <p:ext uri="{BB962C8B-B14F-4D97-AF65-F5344CB8AC3E}">
        <p14:creationId xmlns:p14="http://schemas.microsoft.com/office/powerpoint/2010/main" val="2572228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409" y="1409259"/>
            <a:ext cx="3159837" cy="4936645"/>
          </a:xfrm>
          <a:prstGeom prst="rect">
            <a:avLst/>
          </a:prstGeom>
        </p:spPr>
      </p:pic>
      <p:sp>
        <p:nvSpPr>
          <p:cNvPr id="5" name="TextBox 4"/>
          <p:cNvSpPr txBox="1"/>
          <p:nvPr/>
        </p:nvSpPr>
        <p:spPr>
          <a:xfrm>
            <a:off x="2876602" y="886039"/>
            <a:ext cx="386644" cy="523220"/>
          </a:xfrm>
          <a:prstGeom prst="rect">
            <a:avLst/>
          </a:prstGeom>
          <a:noFill/>
        </p:spPr>
        <p:txBody>
          <a:bodyPr wrap="none" rtlCol="0">
            <a:spAutoFit/>
          </a:bodyPr>
          <a:lstStyle/>
          <a:p>
            <a:r>
              <a:rPr lang="en-GB" sz="2800" b="1" dirty="0">
                <a:solidFill>
                  <a:srgbClr val="0070C0"/>
                </a:solidFill>
              </a:rPr>
              <a:t>B</a:t>
            </a:r>
          </a:p>
        </p:txBody>
      </p:sp>
      <p:sp>
        <p:nvSpPr>
          <p:cNvPr id="6" name="Right Arrow 5"/>
          <p:cNvSpPr/>
          <p:nvPr/>
        </p:nvSpPr>
        <p:spPr>
          <a:xfrm>
            <a:off x="2699075" y="2597482"/>
            <a:ext cx="564171" cy="1751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3848072" y="886039"/>
            <a:ext cx="2257425" cy="5857875"/>
          </a:xfrm>
          <a:prstGeom prst="rect">
            <a:avLst/>
          </a:prstGeom>
        </p:spPr>
      </p:pic>
      <p:sp>
        <p:nvSpPr>
          <p:cNvPr id="8" name="Right Arrow 7"/>
          <p:cNvSpPr/>
          <p:nvPr/>
        </p:nvSpPr>
        <p:spPr>
          <a:xfrm>
            <a:off x="5243439" y="3034354"/>
            <a:ext cx="564171" cy="1751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a:off x="5243438" y="4670069"/>
            <a:ext cx="564171" cy="1751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flipH="1">
            <a:off x="3624270" y="5211574"/>
            <a:ext cx="513050" cy="1768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flipH="1">
            <a:off x="3624270" y="6336740"/>
            <a:ext cx="513050" cy="1768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5691601" y="895385"/>
            <a:ext cx="413896" cy="523220"/>
          </a:xfrm>
          <a:prstGeom prst="rect">
            <a:avLst/>
          </a:prstGeom>
          <a:noFill/>
        </p:spPr>
        <p:txBody>
          <a:bodyPr wrap="none" rtlCol="0">
            <a:spAutoFit/>
          </a:bodyPr>
          <a:lstStyle/>
          <a:p>
            <a:r>
              <a:rPr lang="en-GB" sz="2800" b="1" dirty="0">
                <a:solidFill>
                  <a:srgbClr val="0070C0"/>
                </a:solidFill>
              </a:rPr>
              <a:t>G</a:t>
            </a:r>
          </a:p>
        </p:txBody>
      </p:sp>
      <p:grpSp>
        <p:nvGrpSpPr>
          <p:cNvPr id="14" name="Group 13"/>
          <p:cNvGrpSpPr/>
          <p:nvPr/>
        </p:nvGrpSpPr>
        <p:grpSpPr>
          <a:xfrm>
            <a:off x="6690323" y="876514"/>
            <a:ext cx="2316906" cy="5867400"/>
            <a:chOff x="6013112" y="915897"/>
            <a:chExt cx="2316906" cy="5867400"/>
          </a:xfrm>
        </p:grpSpPr>
        <p:pic>
          <p:nvPicPr>
            <p:cNvPr id="15" name="Picture 14"/>
            <p:cNvPicPr>
              <a:picLocks noChangeAspect="1"/>
            </p:cNvPicPr>
            <p:nvPr/>
          </p:nvPicPr>
          <p:blipFill>
            <a:blip r:embed="rId4"/>
            <a:stretch>
              <a:fillRect/>
            </a:stretch>
          </p:blipFill>
          <p:spPr>
            <a:xfrm>
              <a:off x="6013112" y="915897"/>
              <a:ext cx="2266950" cy="5867400"/>
            </a:xfrm>
            <a:prstGeom prst="rect">
              <a:avLst/>
            </a:prstGeom>
          </p:spPr>
        </p:pic>
        <p:sp>
          <p:nvSpPr>
            <p:cNvPr id="16" name="TextBox 15"/>
            <p:cNvSpPr txBox="1"/>
            <p:nvPr/>
          </p:nvSpPr>
          <p:spPr>
            <a:xfrm>
              <a:off x="7962610" y="931444"/>
              <a:ext cx="367408" cy="523220"/>
            </a:xfrm>
            <a:prstGeom prst="rect">
              <a:avLst/>
            </a:prstGeom>
            <a:noFill/>
          </p:spPr>
          <p:txBody>
            <a:bodyPr wrap="none" rtlCol="0">
              <a:spAutoFit/>
            </a:bodyPr>
            <a:lstStyle/>
            <a:p>
              <a:r>
                <a:rPr lang="en-GB" sz="2800" b="1" dirty="0">
                  <a:solidFill>
                    <a:srgbClr val="0070C0"/>
                  </a:solidFill>
                </a:rPr>
                <a:t>1</a:t>
              </a:r>
            </a:p>
          </p:txBody>
        </p:sp>
      </p:grpSp>
      <p:sp>
        <p:nvSpPr>
          <p:cNvPr id="17" name="Right Arrow 16"/>
          <p:cNvSpPr/>
          <p:nvPr/>
        </p:nvSpPr>
        <p:spPr>
          <a:xfrm>
            <a:off x="8120739" y="2991487"/>
            <a:ext cx="564171" cy="1751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a:off x="8120738" y="4627202"/>
            <a:ext cx="564171" cy="1751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4"/>
          <p:cNvSpPr txBox="1">
            <a:spLocks/>
          </p:cNvSpPr>
          <p:nvPr/>
        </p:nvSpPr>
        <p:spPr>
          <a:xfrm>
            <a:off x="2082902" y="51490"/>
            <a:ext cx="5787763" cy="7394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a:solidFill>
                  <a:srgbClr val="002147"/>
                </a:solidFill>
                <a:latin typeface="+mn-lt"/>
              </a:rPr>
              <a:t>Fire Exit Locations</a:t>
            </a:r>
          </a:p>
        </p:txBody>
      </p:sp>
    </p:spTree>
    <p:extLst>
      <p:ext uri="{BB962C8B-B14F-4D97-AF65-F5344CB8AC3E}">
        <p14:creationId xmlns:p14="http://schemas.microsoft.com/office/powerpoint/2010/main" val="3363207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5020" y="239645"/>
            <a:ext cx="2695481" cy="923330"/>
          </a:xfrm>
          <a:prstGeom prst="rect">
            <a:avLst/>
          </a:prstGeom>
        </p:spPr>
        <p:txBody>
          <a:bodyPr wrap="none">
            <a:spAutoFit/>
          </a:bodyPr>
          <a:lstStyle/>
          <a:p>
            <a:r>
              <a:rPr lang="en-GB" sz="5400" dirty="0">
                <a:solidFill>
                  <a:srgbClr val="002147"/>
                </a:solidFill>
              </a:rPr>
              <a:t>Fire Exits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29" y="1162975"/>
            <a:ext cx="3552836" cy="233482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729" y="3497802"/>
            <a:ext cx="3552836" cy="28009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8956" y="1162976"/>
            <a:ext cx="4128116" cy="240988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8956" y="3572860"/>
            <a:ext cx="4128116" cy="2725846"/>
          </a:xfrm>
          <a:prstGeom prst="rect">
            <a:avLst/>
          </a:prstGeom>
        </p:spPr>
      </p:pic>
      <p:sp>
        <p:nvSpPr>
          <p:cNvPr id="7" name="TextBox 6"/>
          <p:cNvSpPr txBox="1"/>
          <p:nvPr/>
        </p:nvSpPr>
        <p:spPr>
          <a:xfrm>
            <a:off x="3927895" y="1976445"/>
            <a:ext cx="3309731" cy="707886"/>
          </a:xfrm>
          <a:prstGeom prst="rect">
            <a:avLst/>
          </a:prstGeom>
          <a:noFill/>
        </p:spPr>
        <p:txBody>
          <a:bodyPr wrap="square" rtlCol="0">
            <a:spAutoFit/>
          </a:bodyPr>
          <a:lstStyle/>
          <a:p>
            <a:r>
              <a:rPr lang="en-GB" sz="2000" dirty="0"/>
              <a:t>Follow the green running man to exit</a:t>
            </a:r>
          </a:p>
        </p:txBody>
      </p:sp>
    </p:spTree>
    <p:extLst>
      <p:ext uri="{BB962C8B-B14F-4D97-AF65-F5344CB8AC3E}">
        <p14:creationId xmlns:p14="http://schemas.microsoft.com/office/powerpoint/2010/main" val="181862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p:cNvSpPr txBox="1">
            <a:spLocks/>
          </p:cNvSpPr>
          <p:nvPr/>
        </p:nvSpPr>
        <p:spPr>
          <a:xfrm>
            <a:off x="1607866" y="356598"/>
            <a:ext cx="8872538" cy="7246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rgbClr val="002147"/>
                </a:solidFill>
                <a:latin typeface="+mn-lt"/>
              </a:rPr>
              <a:t>Fire Exits</a:t>
            </a:r>
          </a:p>
        </p:txBody>
      </p:sp>
      <p:sp>
        <p:nvSpPr>
          <p:cNvPr id="8" name="Content Placeholder 5"/>
          <p:cNvSpPr txBox="1">
            <a:spLocks/>
          </p:cNvSpPr>
          <p:nvPr/>
        </p:nvSpPr>
        <p:spPr>
          <a:xfrm>
            <a:off x="692137" y="882543"/>
            <a:ext cx="10703996" cy="48070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7200" dirty="0">
              <a:solidFill>
                <a:srgbClr val="002147"/>
              </a:solidFill>
              <a:latin typeface="Franklin Gothic Book" panose="020B0503020102020204" pitchFamily="34" charset="0"/>
            </a:endParaRPr>
          </a:p>
          <a:p>
            <a:endParaRPr lang="en-GB" sz="3600" dirty="0">
              <a:solidFill>
                <a:srgbClr val="0097A1"/>
              </a:soli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a:xfrm>
            <a:off x="3524251" y="1035504"/>
            <a:ext cx="4339771" cy="5731056"/>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tretch>
            <a:fillRect/>
          </a:stretch>
        </p:blipFill>
        <p:spPr>
          <a:xfrm>
            <a:off x="7864022" y="1035504"/>
            <a:ext cx="4327978" cy="5731056"/>
          </a:xfrm>
          <a:prstGeom prst="rect">
            <a:avLst/>
          </a:prstGeom>
        </p:spPr>
      </p:pic>
      <p:sp>
        <p:nvSpPr>
          <p:cNvPr id="7" name="TextBox 6"/>
          <p:cNvSpPr txBox="1"/>
          <p:nvPr/>
        </p:nvSpPr>
        <p:spPr>
          <a:xfrm>
            <a:off x="5502223" y="6030882"/>
            <a:ext cx="1414939" cy="461665"/>
          </a:xfrm>
          <a:prstGeom prst="rect">
            <a:avLst/>
          </a:prstGeom>
          <a:noFill/>
        </p:spPr>
        <p:txBody>
          <a:bodyPr wrap="none" rtlCol="0">
            <a:spAutoFit/>
          </a:bodyPr>
          <a:lstStyle/>
          <a:p>
            <a:r>
              <a:rPr lang="en-GB" sz="2400" b="1" dirty="0"/>
              <a:t>First floor</a:t>
            </a:r>
          </a:p>
        </p:txBody>
      </p:sp>
      <p:sp>
        <p:nvSpPr>
          <p:cNvPr id="9" name="TextBox 8"/>
          <p:cNvSpPr txBox="1"/>
          <p:nvPr/>
        </p:nvSpPr>
        <p:spPr>
          <a:xfrm>
            <a:off x="9612313" y="6030882"/>
            <a:ext cx="1414939" cy="461665"/>
          </a:xfrm>
          <a:prstGeom prst="rect">
            <a:avLst/>
          </a:prstGeom>
          <a:noFill/>
        </p:spPr>
        <p:txBody>
          <a:bodyPr wrap="none" rtlCol="0">
            <a:spAutoFit/>
          </a:bodyPr>
          <a:lstStyle/>
          <a:p>
            <a:r>
              <a:rPr lang="en-GB" sz="2400" b="1" dirty="0"/>
              <a:t>First floor</a:t>
            </a:r>
          </a:p>
        </p:txBody>
      </p:sp>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rightnessContrast bright="8000"/>
                    </a14:imgEffect>
                  </a14:imgLayer>
                </a14:imgProps>
              </a:ext>
              <a:ext uri="{28A0092B-C50C-407E-A947-70E740481C1C}">
                <a14:useLocalDpi xmlns:a14="http://schemas.microsoft.com/office/drawing/2010/main" val="0"/>
              </a:ext>
            </a:extLst>
          </a:blip>
          <a:stretch>
            <a:fillRect/>
          </a:stretch>
        </p:blipFill>
        <p:spPr>
          <a:xfrm>
            <a:off x="0" y="1035504"/>
            <a:ext cx="3524251" cy="5731056"/>
          </a:xfrm>
          <a:prstGeom prst="rect">
            <a:avLst/>
          </a:prstGeom>
        </p:spPr>
      </p:pic>
      <p:sp>
        <p:nvSpPr>
          <p:cNvPr id="11" name="TextBox 10"/>
          <p:cNvSpPr txBox="1"/>
          <p:nvPr/>
        </p:nvSpPr>
        <p:spPr>
          <a:xfrm>
            <a:off x="1417344" y="6030882"/>
            <a:ext cx="1250663" cy="461665"/>
          </a:xfrm>
          <a:prstGeom prst="rect">
            <a:avLst/>
          </a:prstGeom>
          <a:noFill/>
        </p:spPr>
        <p:txBody>
          <a:bodyPr wrap="none" rtlCol="0">
            <a:spAutoFit/>
          </a:bodyPr>
          <a:lstStyle/>
          <a:p>
            <a:r>
              <a:rPr lang="en-GB" sz="2400" b="1" dirty="0"/>
              <a:t>The Hub</a:t>
            </a:r>
          </a:p>
        </p:txBody>
      </p:sp>
    </p:spTree>
    <p:extLst>
      <p:ext uri="{BB962C8B-B14F-4D97-AF65-F5344CB8AC3E}">
        <p14:creationId xmlns:p14="http://schemas.microsoft.com/office/powerpoint/2010/main" val="3634829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p:cNvSpPr txBox="1">
            <a:spLocks/>
          </p:cNvSpPr>
          <p:nvPr/>
        </p:nvSpPr>
        <p:spPr>
          <a:xfrm>
            <a:off x="1607930" y="356919"/>
            <a:ext cx="8872538" cy="8814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rgbClr val="002147"/>
                </a:solidFill>
                <a:latin typeface="+mn-lt"/>
              </a:rPr>
              <a:t>Emergency door release</a:t>
            </a:r>
            <a:endParaRPr lang="en-GB" sz="4400" dirty="0">
              <a:solidFill>
                <a:srgbClr val="002147"/>
              </a:solidFill>
              <a:latin typeface="+mn-lt"/>
            </a:endParaRPr>
          </a:p>
        </p:txBody>
      </p:sp>
      <p:sp>
        <p:nvSpPr>
          <p:cNvPr id="28" name="Content Placeholder 5"/>
          <p:cNvSpPr txBox="1">
            <a:spLocks/>
          </p:cNvSpPr>
          <p:nvPr/>
        </p:nvSpPr>
        <p:spPr>
          <a:xfrm>
            <a:off x="564542" y="1062812"/>
            <a:ext cx="10959314" cy="46463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2000" b="1" dirty="0">
              <a:solidFill>
                <a:srgbClr val="002147"/>
              </a:solidFill>
            </a:endParaRPr>
          </a:p>
          <a:p>
            <a:endParaRPr lang="en-GB" sz="3600" dirty="0">
              <a:solidFill>
                <a:srgbClr val="0097A1"/>
              </a:solidFill>
            </a:endParaRPr>
          </a:p>
          <a:p>
            <a:endParaRPr lang="en-GB" sz="3600" dirty="0">
              <a:solidFill>
                <a:srgbClr val="0097A1"/>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13" t="31458" r="16813" b="26419"/>
          <a:stretch/>
        </p:blipFill>
        <p:spPr>
          <a:xfrm>
            <a:off x="564542" y="1412394"/>
            <a:ext cx="6985771" cy="4664367"/>
          </a:xfrm>
          <a:prstGeom prst="rect">
            <a:avLst/>
          </a:prstGeom>
        </p:spPr>
      </p:pic>
      <p:sp>
        <p:nvSpPr>
          <p:cNvPr id="3" name="TextBox 2"/>
          <p:cNvSpPr txBox="1"/>
          <p:nvPr/>
        </p:nvSpPr>
        <p:spPr>
          <a:xfrm>
            <a:off x="7870113" y="1944261"/>
            <a:ext cx="3760343" cy="3416320"/>
          </a:xfrm>
          <a:prstGeom prst="rect">
            <a:avLst/>
          </a:prstGeom>
          <a:noFill/>
        </p:spPr>
        <p:txBody>
          <a:bodyPr wrap="square" rtlCol="0">
            <a:spAutoFit/>
          </a:bodyPr>
          <a:lstStyle/>
          <a:p>
            <a:r>
              <a:rPr lang="en-GB" sz="2400" dirty="0">
                <a:solidFill>
                  <a:srgbClr val="002147"/>
                </a:solidFill>
              </a:rPr>
              <a:t>Located on wall on every fire exit door</a:t>
            </a:r>
          </a:p>
          <a:p>
            <a:endParaRPr lang="en-GB" sz="2400" dirty="0">
              <a:solidFill>
                <a:srgbClr val="002147"/>
              </a:solidFill>
            </a:endParaRPr>
          </a:p>
          <a:p>
            <a:r>
              <a:rPr lang="en-GB" sz="2400" dirty="0">
                <a:solidFill>
                  <a:srgbClr val="002147"/>
                </a:solidFill>
              </a:rPr>
              <a:t>If you need to use the Emergency Door Release button, please inform Security Services on </a:t>
            </a:r>
          </a:p>
          <a:p>
            <a:r>
              <a:rPr lang="en-GB" sz="2400" dirty="0">
                <a:solidFill>
                  <a:srgbClr val="002147"/>
                </a:solidFill>
              </a:rPr>
              <a:t>01865 272944 once you are safely away from the exit</a:t>
            </a:r>
          </a:p>
        </p:txBody>
      </p:sp>
    </p:spTree>
    <p:extLst>
      <p:ext uri="{BB962C8B-B14F-4D97-AF65-F5344CB8AC3E}">
        <p14:creationId xmlns:p14="http://schemas.microsoft.com/office/powerpoint/2010/main" val="1762457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p:cNvSpPr txBox="1">
            <a:spLocks/>
          </p:cNvSpPr>
          <p:nvPr/>
        </p:nvSpPr>
        <p:spPr>
          <a:xfrm>
            <a:off x="0" y="0"/>
            <a:ext cx="12192000" cy="9412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dirty="0">
                <a:solidFill>
                  <a:srgbClr val="002147"/>
                </a:solidFill>
                <a:latin typeface="+mn-lt"/>
              </a:rPr>
              <a:t>Fire assembly point</a:t>
            </a:r>
          </a:p>
        </p:txBody>
      </p:sp>
      <p:sp>
        <p:nvSpPr>
          <p:cNvPr id="28" name="Content Placeholder 5"/>
          <p:cNvSpPr txBox="1">
            <a:spLocks/>
          </p:cNvSpPr>
          <p:nvPr/>
        </p:nvSpPr>
        <p:spPr>
          <a:xfrm>
            <a:off x="564541" y="1146169"/>
            <a:ext cx="10959314" cy="48610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4000" dirty="0">
              <a:solidFill>
                <a:srgbClr val="0097A1"/>
              </a:solidFill>
            </a:endParaRPr>
          </a:p>
        </p:txBody>
      </p:sp>
      <p:pic>
        <p:nvPicPr>
          <p:cNvPr id="9" name="Content Placeholder 3"/>
          <p:cNvPicPr>
            <a:picLocks/>
          </p:cNvPicPr>
          <p:nvPr/>
        </p:nvPicPr>
        <p:blipFill rotWithShape="1">
          <a:blip r:embed="rId2">
            <a:extLst>
              <a:ext uri="{28A0092B-C50C-407E-A947-70E740481C1C}">
                <a14:useLocalDpi xmlns:a14="http://schemas.microsoft.com/office/drawing/2010/main" val="0"/>
              </a:ext>
            </a:extLst>
          </a:blip>
          <a:srcRect l="18577" t="18454" r="8314" b="8916"/>
          <a:stretch/>
        </p:blipFill>
        <p:spPr bwMode="auto">
          <a:xfrm>
            <a:off x="974657" y="1074350"/>
            <a:ext cx="10139082" cy="4700183"/>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7758953" y="4091080"/>
            <a:ext cx="1590500" cy="230832"/>
          </a:xfrm>
          <a:prstGeom prst="rect">
            <a:avLst/>
          </a:prstGeom>
          <a:noFill/>
        </p:spPr>
        <p:txBody>
          <a:bodyPr wrap="none" rtlCol="0">
            <a:spAutoFit/>
          </a:bodyPr>
          <a:lstStyle/>
          <a:p>
            <a:r>
              <a:rPr lang="en-GB" sz="900" dirty="0"/>
              <a:t>Car park &amp; Distribution centre</a:t>
            </a:r>
          </a:p>
        </p:txBody>
      </p:sp>
      <p:sp>
        <p:nvSpPr>
          <p:cNvPr id="3" name="TextBox 2"/>
          <p:cNvSpPr txBox="1"/>
          <p:nvPr/>
        </p:nvSpPr>
        <p:spPr>
          <a:xfrm>
            <a:off x="7209764" y="3400551"/>
            <a:ext cx="1638590" cy="307777"/>
          </a:xfrm>
          <a:prstGeom prst="rect">
            <a:avLst/>
          </a:prstGeom>
          <a:noFill/>
          <a:ln>
            <a:solidFill>
              <a:srgbClr val="FF0000"/>
            </a:solidFill>
          </a:ln>
        </p:spPr>
        <p:txBody>
          <a:bodyPr wrap="none" rtlCol="0">
            <a:spAutoFit/>
          </a:bodyPr>
          <a:lstStyle/>
          <a:p>
            <a:r>
              <a:rPr lang="en-GB" sz="1400" b="1" dirty="0"/>
              <a:t>Innovation Building</a:t>
            </a:r>
          </a:p>
        </p:txBody>
      </p:sp>
      <p:sp>
        <p:nvSpPr>
          <p:cNvPr id="4" name="TextBox 3"/>
          <p:cNvSpPr txBox="1"/>
          <p:nvPr/>
        </p:nvSpPr>
        <p:spPr>
          <a:xfrm>
            <a:off x="6177111" y="2257540"/>
            <a:ext cx="899605" cy="523220"/>
          </a:xfrm>
          <a:prstGeom prst="rect">
            <a:avLst/>
          </a:prstGeom>
          <a:noFill/>
          <a:ln>
            <a:solidFill>
              <a:srgbClr val="FF0000"/>
            </a:solidFill>
          </a:ln>
        </p:spPr>
        <p:txBody>
          <a:bodyPr wrap="none" rtlCol="0">
            <a:spAutoFit/>
          </a:bodyPr>
          <a:lstStyle/>
          <a:p>
            <a:pPr algn="ctr"/>
            <a:r>
              <a:rPr lang="en-GB" sz="1400" b="1" dirty="0"/>
              <a:t>Assembly</a:t>
            </a:r>
          </a:p>
          <a:p>
            <a:pPr algn="ctr"/>
            <a:r>
              <a:rPr lang="en-GB" sz="1400" b="1" dirty="0"/>
              <a:t> Point</a:t>
            </a:r>
          </a:p>
        </p:txBody>
      </p:sp>
    </p:spTree>
    <p:extLst>
      <p:ext uri="{BB962C8B-B14F-4D97-AF65-F5344CB8AC3E}">
        <p14:creationId xmlns:p14="http://schemas.microsoft.com/office/powerpoint/2010/main" val="1797793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p:cNvSpPr txBox="1">
            <a:spLocks/>
          </p:cNvSpPr>
          <p:nvPr/>
        </p:nvSpPr>
        <p:spPr>
          <a:xfrm>
            <a:off x="1432217" y="529825"/>
            <a:ext cx="8872538" cy="6294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rgbClr val="002147"/>
                </a:solidFill>
                <a:latin typeface="+mn-lt"/>
              </a:rPr>
              <a:t>Fire assembly point</a:t>
            </a:r>
          </a:p>
        </p:txBody>
      </p:sp>
      <p:sp>
        <p:nvSpPr>
          <p:cNvPr id="28" name="Content Placeholder 5"/>
          <p:cNvSpPr txBox="1">
            <a:spLocks/>
          </p:cNvSpPr>
          <p:nvPr/>
        </p:nvSpPr>
        <p:spPr>
          <a:xfrm>
            <a:off x="564541" y="1484234"/>
            <a:ext cx="10959314" cy="50759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2147"/>
              </a:solidFill>
              <a:latin typeface="Franklin Gothic Book" panose="020B0503020102020204" pitchFamily="34" charset="0"/>
            </a:endParaRPr>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8000" contrast="11000"/>
                    </a14:imgEffect>
                  </a14:imgLayer>
                </a14:imgProps>
              </a:ext>
              <a:ext uri="{28A0092B-C50C-407E-A947-70E740481C1C}">
                <a14:useLocalDpi xmlns:a14="http://schemas.microsoft.com/office/drawing/2010/main" val="0"/>
              </a:ext>
            </a:extLst>
          </a:blip>
          <a:srcRect b="20259"/>
          <a:stretch/>
        </p:blipFill>
        <p:spPr>
          <a:xfrm>
            <a:off x="2796215" y="1046836"/>
            <a:ext cx="6495966" cy="5682109"/>
          </a:xfrm>
          <a:prstGeom prst="rect">
            <a:avLst/>
          </a:prstGeom>
        </p:spPr>
      </p:pic>
      <p:sp>
        <p:nvSpPr>
          <p:cNvPr id="3" name="TextBox 2"/>
          <p:cNvSpPr txBox="1"/>
          <p:nvPr/>
        </p:nvSpPr>
        <p:spPr>
          <a:xfrm>
            <a:off x="3221118" y="1827138"/>
            <a:ext cx="2118400" cy="369332"/>
          </a:xfrm>
          <a:prstGeom prst="rect">
            <a:avLst/>
          </a:prstGeom>
          <a:noFill/>
        </p:spPr>
        <p:txBody>
          <a:bodyPr wrap="none" rtlCol="0">
            <a:spAutoFit/>
          </a:bodyPr>
          <a:lstStyle/>
          <a:p>
            <a:r>
              <a:rPr lang="en-GB" dirty="0"/>
              <a:t>The Triangle Nursery</a:t>
            </a:r>
          </a:p>
        </p:txBody>
      </p:sp>
      <p:sp>
        <p:nvSpPr>
          <p:cNvPr id="4" name="TextBox 3"/>
          <p:cNvSpPr txBox="1"/>
          <p:nvPr/>
        </p:nvSpPr>
        <p:spPr>
          <a:xfrm>
            <a:off x="5339518" y="4975066"/>
            <a:ext cx="1409360" cy="830997"/>
          </a:xfrm>
          <a:prstGeom prst="rect">
            <a:avLst/>
          </a:prstGeom>
          <a:noFill/>
          <a:ln>
            <a:solidFill>
              <a:srgbClr val="FF0000"/>
            </a:solidFill>
          </a:ln>
        </p:spPr>
        <p:txBody>
          <a:bodyPr wrap="none" rtlCol="0">
            <a:spAutoFit/>
          </a:bodyPr>
          <a:lstStyle/>
          <a:p>
            <a:pPr algn="ctr"/>
            <a:r>
              <a:rPr lang="en-GB" sz="2400" b="1" dirty="0">
                <a:solidFill>
                  <a:schemeClr val="bg1"/>
                </a:solidFill>
              </a:rPr>
              <a:t>Assembly</a:t>
            </a:r>
          </a:p>
          <a:p>
            <a:pPr algn="ctr"/>
            <a:r>
              <a:rPr lang="en-GB" sz="2400" b="1" dirty="0">
                <a:solidFill>
                  <a:schemeClr val="bg1"/>
                </a:solidFill>
              </a:rPr>
              <a:t>Point</a:t>
            </a:r>
          </a:p>
        </p:txBody>
      </p:sp>
      <p:sp>
        <p:nvSpPr>
          <p:cNvPr id="5" name="TextBox 4"/>
          <p:cNvSpPr txBox="1"/>
          <p:nvPr/>
        </p:nvSpPr>
        <p:spPr>
          <a:xfrm>
            <a:off x="9777046" y="2196470"/>
            <a:ext cx="2049792" cy="923330"/>
          </a:xfrm>
          <a:prstGeom prst="rect">
            <a:avLst/>
          </a:prstGeom>
          <a:noFill/>
        </p:spPr>
        <p:txBody>
          <a:bodyPr wrap="none" rtlCol="0">
            <a:spAutoFit/>
          </a:bodyPr>
          <a:lstStyle/>
          <a:p>
            <a:r>
              <a:rPr lang="en-GB" dirty="0">
                <a:solidFill>
                  <a:srgbClr val="002147"/>
                </a:solidFill>
              </a:rPr>
              <a:t>Fire assembly point</a:t>
            </a:r>
          </a:p>
          <a:p>
            <a:r>
              <a:rPr lang="en-GB" dirty="0">
                <a:solidFill>
                  <a:srgbClr val="002147"/>
                </a:solidFill>
              </a:rPr>
              <a:t>adjacent to triangle</a:t>
            </a:r>
          </a:p>
          <a:p>
            <a:r>
              <a:rPr lang="en-GB" dirty="0">
                <a:solidFill>
                  <a:srgbClr val="002147"/>
                </a:solidFill>
              </a:rPr>
              <a:t>nursery</a:t>
            </a:r>
          </a:p>
        </p:txBody>
      </p:sp>
    </p:spTree>
    <p:extLst>
      <p:ext uri="{BB962C8B-B14F-4D97-AF65-F5344CB8AC3E}">
        <p14:creationId xmlns:p14="http://schemas.microsoft.com/office/powerpoint/2010/main" val="295100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p:cNvSpPr txBox="1">
            <a:spLocks/>
          </p:cNvSpPr>
          <p:nvPr/>
        </p:nvSpPr>
        <p:spPr>
          <a:xfrm>
            <a:off x="1432217" y="38532"/>
            <a:ext cx="8872538" cy="8395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rgbClr val="002147"/>
                </a:solidFill>
                <a:latin typeface="+mn-lt"/>
              </a:rPr>
              <a:t>No smoking on ORC</a:t>
            </a:r>
          </a:p>
        </p:txBody>
      </p:sp>
      <p:sp>
        <p:nvSpPr>
          <p:cNvPr id="28" name="Content Placeholder 5"/>
          <p:cNvSpPr txBox="1">
            <a:spLocks/>
          </p:cNvSpPr>
          <p:nvPr/>
        </p:nvSpPr>
        <p:spPr>
          <a:xfrm>
            <a:off x="564541" y="1484234"/>
            <a:ext cx="10959314" cy="50759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solidFill>
                <a:srgbClr val="002147"/>
              </a:solidFill>
              <a:latin typeface="Franklin Gothic Book" panose="020B0503020102020204" pitchFamily="34" charset="0"/>
            </a:endParaRPr>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8000" contrast="11000"/>
                    </a14:imgEffect>
                  </a14:imgLayer>
                </a14:imgProps>
              </a:ext>
              <a:ext uri="{28A0092B-C50C-407E-A947-70E740481C1C}">
                <a14:useLocalDpi xmlns:a14="http://schemas.microsoft.com/office/drawing/2010/main" val="0"/>
              </a:ext>
            </a:extLst>
          </a:blip>
          <a:srcRect b="20259"/>
          <a:stretch/>
        </p:blipFill>
        <p:spPr>
          <a:xfrm>
            <a:off x="355107" y="991889"/>
            <a:ext cx="3607524" cy="5866110"/>
          </a:xfrm>
          <a:prstGeom prst="rect">
            <a:avLst/>
          </a:prstGeom>
        </p:spPr>
      </p:pic>
      <p:sp>
        <p:nvSpPr>
          <p:cNvPr id="3" name="TextBox 2"/>
          <p:cNvSpPr txBox="1"/>
          <p:nvPr/>
        </p:nvSpPr>
        <p:spPr>
          <a:xfrm>
            <a:off x="1617830" y="1982045"/>
            <a:ext cx="2118400" cy="369332"/>
          </a:xfrm>
          <a:prstGeom prst="rect">
            <a:avLst/>
          </a:prstGeom>
          <a:noFill/>
        </p:spPr>
        <p:txBody>
          <a:bodyPr wrap="none" rtlCol="0">
            <a:spAutoFit/>
          </a:bodyPr>
          <a:lstStyle/>
          <a:p>
            <a:r>
              <a:rPr lang="en-GB" dirty="0"/>
              <a:t>The Triangle Nursery</a:t>
            </a:r>
          </a:p>
        </p:txBody>
      </p:sp>
      <p:sp>
        <p:nvSpPr>
          <p:cNvPr id="4" name="TextBox 3"/>
          <p:cNvSpPr txBox="1"/>
          <p:nvPr/>
        </p:nvSpPr>
        <p:spPr>
          <a:xfrm>
            <a:off x="1602338" y="5720393"/>
            <a:ext cx="1288329" cy="553998"/>
          </a:xfrm>
          <a:prstGeom prst="rect">
            <a:avLst/>
          </a:prstGeom>
          <a:noFill/>
          <a:ln>
            <a:solidFill>
              <a:srgbClr val="FF0000"/>
            </a:solidFill>
          </a:ln>
        </p:spPr>
        <p:txBody>
          <a:bodyPr wrap="square" rtlCol="0">
            <a:spAutoFit/>
          </a:bodyPr>
          <a:lstStyle/>
          <a:p>
            <a:pPr algn="ctr"/>
            <a:r>
              <a:rPr lang="en-GB" sz="1000" b="1" dirty="0">
                <a:solidFill>
                  <a:schemeClr val="bg1"/>
                </a:solidFill>
              </a:rPr>
              <a:t>Steps to the designated smoking area</a:t>
            </a:r>
          </a:p>
        </p:txBody>
      </p:sp>
      <p:sp>
        <p:nvSpPr>
          <p:cNvPr id="5" name="TextBox 4"/>
          <p:cNvSpPr txBox="1"/>
          <p:nvPr/>
        </p:nvSpPr>
        <p:spPr>
          <a:xfrm>
            <a:off x="8375964" y="1800913"/>
            <a:ext cx="3497168" cy="923330"/>
          </a:xfrm>
          <a:prstGeom prst="rect">
            <a:avLst/>
          </a:prstGeom>
          <a:noFill/>
        </p:spPr>
        <p:txBody>
          <a:bodyPr wrap="square" rtlCol="0">
            <a:spAutoFit/>
          </a:bodyPr>
          <a:lstStyle/>
          <a:p>
            <a:r>
              <a:rPr lang="en-GB" dirty="0">
                <a:solidFill>
                  <a:srgbClr val="002147"/>
                </a:solidFill>
              </a:rPr>
              <a:t>Designated smoking area- which is the raised grass area adjacent to the triangle nursery</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7542" y="991889"/>
            <a:ext cx="3781887" cy="27189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7542" y="3710866"/>
            <a:ext cx="3796798" cy="3147133"/>
          </a:xfrm>
          <a:prstGeom prst="rect">
            <a:avLst/>
          </a:prstGeom>
        </p:spPr>
      </p:pic>
      <p:sp>
        <p:nvSpPr>
          <p:cNvPr id="9" name="TextBox 8"/>
          <p:cNvSpPr txBox="1"/>
          <p:nvPr/>
        </p:nvSpPr>
        <p:spPr>
          <a:xfrm>
            <a:off x="3957088" y="1144692"/>
            <a:ext cx="2087110" cy="338554"/>
          </a:xfrm>
          <a:prstGeom prst="rect">
            <a:avLst/>
          </a:prstGeom>
          <a:noFill/>
        </p:spPr>
        <p:txBody>
          <a:bodyPr wrap="none" rtlCol="0">
            <a:spAutoFit/>
          </a:bodyPr>
          <a:lstStyle/>
          <a:p>
            <a:r>
              <a:rPr lang="en-GB" sz="1600" b="1" dirty="0"/>
              <a:t>New Richards Building</a:t>
            </a:r>
          </a:p>
        </p:txBody>
      </p:sp>
    </p:spTree>
    <p:extLst>
      <p:ext uri="{BB962C8B-B14F-4D97-AF65-F5344CB8AC3E}">
        <p14:creationId xmlns:p14="http://schemas.microsoft.com/office/powerpoint/2010/main" val="26071165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1692</TotalTime>
  <Words>427</Words>
  <Application>Microsoft Office PowerPoint</Application>
  <PresentationFormat>Widescreen</PresentationFormat>
  <Paragraphs>86</Paragraphs>
  <Slides>16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Franklin Gothic Book</vt:lpstr>
      <vt:lpstr>Office Theme</vt:lpstr>
      <vt:lpstr>BioEscalator H&amp;S induction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BioEscalator</dc:title>
  <dc:creator>Rachel Barrett</dc:creator>
  <cp:lastModifiedBy>Khwaja Islam</cp:lastModifiedBy>
  <cp:revision>162</cp:revision>
  <dcterms:created xsi:type="dcterms:W3CDTF">2019-01-14T10:06:44Z</dcterms:created>
  <dcterms:modified xsi:type="dcterms:W3CDTF">2023-10-10T15:02:06Z</dcterms:modified>
</cp:coreProperties>
</file>